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xml" ContentType="application/inkml+xml"/>
  <Override PartName="/ppt/notesSlides/notesSlide25.xml" ContentType="application/vnd.openxmlformats-officedocument.presentationml.notesSlide+xml"/>
  <Override PartName="/ppt/ink/ink3.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4.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5.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4" r:id="rId1"/>
  </p:sldMasterIdLst>
  <p:notesMasterIdLst>
    <p:notesMasterId r:id="rId42"/>
  </p:notesMasterIdLst>
  <p:handoutMasterIdLst>
    <p:handoutMasterId r:id="rId43"/>
  </p:handoutMasterIdLst>
  <p:sldIdLst>
    <p:sldId id="329" r:id="rId2"/>
    <p:sldId id="556" r:id="rId3"/>
    <p:sldId id="557" r:id="rId4"/>
    <p:sldId id="558" r:id="rId5"/>
    <p:sldId id="559" r:id="rId6"/>
    <p:sldId id="561" r:id="rId7"/>
    <p:sldId id="578" r:id="rId8"/>
    <p:sldId id="562" r:id="rId9"/>
    <p:sldId id="565" r:id="rId10"/>
    <p:sldId id="567" r:id="rId11"/>
    <p:sldId id="566" r:id="rId12"/>
    <p:sldId id="568" r:id="rId13"/>
    <p:sldId id="570" r:id="rId14"/>
    <p:sldId id="569" r:id="rId15"/>
    <p:sldId id="571" r:id="rId16"/>
    <p:sldId id="564" r:id="rId17"/>
    <p:sldId id="572" r:id="rId18"/>
    <p:sldId id="573" r:id="rId19"/>
    <p:sldId id="574" r:id="rId20"/>
    <p:sldId id="575" r:id="rId21"/>
    <p:sldId id="576" r:id="rId22"/>
    <p:sldId id="577" r:id="rId23"/>
    <p:sldId id="579" r:id="rId24"/>
    <p:sldId id="580" r:id="rId25"/>
    <p:sldId id="581" r:id="rId26"/>
    <p:sldId id="582" r:id="rId27"/>
    <p:sldId id="583" r:id="rId28"/>
    <p:sldId id="584" r:id="rId29"/>
    <p:sldId id="585" r:id="rId30"/>
    <p:sldId id="586" r:id="rId31"/>
    <p:sldId id="587" r:id="rId32"/>
    <p:sldId id="588" r:id="rId33"/>
    <p:sldId id="589" r:id="rId34"/>
    <p:sldId id="590" r:id="rId35"/>
    <p:sldId id="591" r:id="rId36"/>
    <p:sldId id="592" r:id="rId37"/>
    <p:sldId id="593" r:id="rId38"/>
    <p:sldId id="594" r:id="rId39"/>
    <p:sldId id="595" r:id="rId40"/>
    <p:sldId id="59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0FA99"/>
    <a:srgbClr val="90F3B8"/>
    <a:srgbClr val="9AE26E"/>
    <a:srgbClr val="9DD975"/>
    <a:srgbClr val="BB2532"/>
    <a:srgbClr val="E2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992" autoAdjust="0"/>
    <p:restoredTop sz="79332" autoAdjust="0"/>
  </p:normalViewPr>
  <p:slideViewPr>
    <p:cSldViewPr>
      <p:cViewPr>
        <p:scale>
          <a:sx n="72" d="100"/>
          <a:sy n="72" d="100"/>
        </p:scale>
        <p:origin x="1832" y="9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7" d="100"/>
          <a:sy n="97" d="100"/>
        </p:scale>
        <p:origin x="2632"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77130AC-1169-47BD-87F5-AFD9E79DDC3D}" type="datetimeFigureOut">
              <a:rPr lang="en-US" smtClean="0"/>
              <a:pPr/>
              <a:t>10/24/24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F7480B-C27C-446E-AADB-C78AD07FD3CD}" type="slidenum">
              <a:rPr lang="en-US" smtClean="0"/>
              <a:pPr/>
              <a:t>‹#›</a:t>
            </a:fld>
            <a:endParaRPr lang="en-US"/>
          </a:p>
        </p:txBody>
      </p:sp>
    </p:spTree>
    <p:extLst>
      <p:ext uri="{BB962C8B-B14F-4D97-AF65-F5344CB8AC3E}">
        <p14:creationId xmlns:p14="http://schemas.microsoft.com/office/powerpoint/2010/main" val="26597129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4T15:36:53.470"/>
    </inkml:context>
    <inkml:brush xml:id="br0">
      <inkml:brushProperty name="width" value="0.05292" units="cm"/>
      <inkml:brushProperty name="height" value="0.05292" units="cm"/>
      <inkml:brushProperty name="color" value="#FF0000"/>
    </inkml:brush>
  </inkml:definitions>
  <inkml:trace contextRef="#ctx0" brushRef="#br0">16810 13070 24575,'26'-15'0,"17"-5"0,-16-4 0,1-3 0,-1 7 0,1 1 0,-1 0 0,-3 3 0,-5 0 0,5 16 0,-22 0 0,5 0 0,9-16 0,4 12 0,4-6 0,3-3 0,12-5 0,-6 6 0,0-3 0,-9-3 0,0 1 0,9 6 0,2 2 0,-4-8 0,1 3 0,7 11 0,0 2 0,-3-7 0,1 0 0,3 7 0,-2 2 0,-10-1 0,-1 0 0,6 0 0,1 0 0,-3 0 0,0 0 0,5 1 0,1-2 0,9-7 0,2 0 0,-11 6 0,2 2 0,-1-2 0,10-6 0,0 1 0,-13 6 0,0 1 0,-3 1 0,-5-1 0,-2 0 0,19 0 0,-9 0 0,0 0 0,-15 0 0,11 0 0,-11 0 0,-1 15 0,13-11 0,-21 28 0,7-28 0,-10 11 0,-8-15 0,0 16 0,0-12 0,0 12 0,0-1 0,0 13 0,6-3 0,4 3 0,-1 2 0,1 2 0,-1 4 0,2-1 0,4-4 0,1 1 0,-6 2 0,0 0 0,7-3 0,1 1 0,-8 3 0,0 0 0,6 4 0,-1 1 0,-12-4 0,-2 0 0,7 10 0,0 2 0,-7 1 0,-2 0-151,1-13 0,0 0 0,0 0 151,0 0 0,0-1 0,0 0 0,0 0 0,0 0 0,0-1 0,-1 13 0,2 4 0,2-10 0,1 4 0,1 1 0,-2-2-571,-1 5 0,-2-1 0,2 2 571,3-1 0,2 2 0,0-1 0,-2-2 0,-4 1 0,-2-2 0,3-2-104,5-2 0,2-2 0,-2-1 104,-5 7 0,0-4 0,6-7 0,0-3 0,-8 10 407,0-8-407,0 0 1722,0 1-1722,0-17 349,0 12-349,0-27 0,-16 12 0,12-16 0,-19 0 0,5 0 0,-9 0 0,3 0 0,-3 0 0,-8 0 0,-1 0 0,-4 0 0,-2 0 0,3-1 0,-2 1 0,1 1-210,-7 7 0,0 0 210,8-7 0,-3-1 0,4 3 0,-5 8 0,3 1 0,1-2 0,0-2 0,3-4 0,3 4 0,10 7 0,-1 1 0,-9-6 0,0 0 0,-7 9 0,12-2 0,-2-2 210,3-13 0,1-1-210,-6 8 0,1-2 0,4-6 0,-1-2 0,-6 1 0,1 0 0,-14 0 0,13 0 0,0 0 0,-13 0 0,21 0 0,1 0 0,-10 0 0,15 0 0,-11 0 0,27-16 0,-12 13 0,16-13 0,0 16 0,0 0 0,0-16 0,0 12 0,0-27 0,-8 11 0,6-23 0,-8 10 0,-3-2 0,-4-5 0,-2-3-324,7 7 0,-1-3 1,-1 1 323,-3-3 0,-2 0 0,4-1 0,7 1 0,4-1 0,-3 0 0,-4 5 0,-3-1 0,1 1 0,4 2 0,5-1 0,3 2 0,-2 0 0,-7-8 0,-2-2 0,2 4 0,5 3 0,3 0 0,0-9 0,2-2 0,-3 14 0,0-1 0,1 0-285,1-1 1,1 0-1,1-2 285,-1-8 0,1-1 0,-2 1 0,-4 8 0,-1 2 0,1 0-39,4 1 0,0 0 0,-1 1 39,-6-6 0,1 2 461,6 2 0,2 1-461,-1-12 0,0 14 0,0 10 891,0 3-891,0-15 129,0-1-129,0 1 0,1 9 0,-2 1 0,-15-6 0,12-18 0,-12 21 0,16-7 0,0 16 0,0 3 0,0 16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4T15:44:36.903"/>
    </inkml:context>
    <inkml:brush xml:id="br0">
      <inkml:brushProperty name="width" value="0.05292" units="cm"/>
      <inkml:brushProperty name="height" value="0.05292" units="cm"/>
      <inkml:brushProperty name="color" value="#FF0000"/>
    </inkml:brush>
  </inkml:definitions>
  <inkml:trace contextRef="#ctx0" brushRef="#br0">2681 14975 24575,'0'20'0,"0"11"0,0-11 0,0 15 0,0-15 0,16 11 0,-12-11 0,12 15 0,-1-15 0,-11-5 0,12-15 0,-16 8 0,0-6 0,0 6 0,0 8 0,0-12 0,0 11 0,0-15 0,0 16 0,0 4 0,0 15 0,0-16 0,0 13 0,0-28 0,16 11 0,-12-15 0,11 0 0,-7 0 0,10 0 0,9 0 0,8 0 0,1 0 0,-1 0 0,-9 0 0,-1 0 0,6 0 0,1 0 0,1 0 0,14 0 0,-20 0 0,1 0 0,9 0 0,0 0 0,0 0 0,-1 0 0,-3 0 0,1 0 0,8 0 0,-2 0 0,7 0 0,-20 0 0,-1 0 0,17 0 0,-18 0 0,1 0 0,1 0 0,1 0 0,3 0 0,0 0 0,-3 0 0,-3 0 0,19 0 0,-19 0 0,0 0 0,15 0 0,-7 0 0,0 0 0,14 0 0,-20 0 0,-1 0 0,17 0 0,-23 0 0,11 0 0,-27 0 0,12 0 0,-16 0 0,16 0 0,3 0 0,17 0 0,-9-15 0,6 11 0,-21-12 0,19 16 0,-11 0 0,0 0 0,-5 0 0,1 0 0,-12 0 0,12-16 0,-16 13 0,0-13 0,0 16 0,0-16 0,0-3 0,-16-17 0,12-7 0,-27 6 0,27-6 0,-12 23 0,16-11 0,0 27 0,0-12 0,0 16 0,0-15 0,0-5 0,0-15 0,0 7 0,0-5 0,0 6 0,0-9 0,0 17 0,0 3 0,0 16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4T15:45:35.624"/>
    </inkml:context>
    <inkml:brush xml:id="br0">
      <inkml:brushProperty name="width" value="0.05292" units="cm"/>
      <inkml:brushProperty name="height" value="0.05292" units="cm"/>
      <inkml:brushProperty name="color" value="#FF0000"/>
    </inkml:brush>
  </inkml:definitions>
  <inkml:trace contextRef="#ctx0" brushRef="#br0">2417 8237 24575,'-33'0'0,"-1"0"0,2 0 0,-2 0 0,-4 0 0,-4 0 0,2 0-411,-7 0 1,0 0 410,7 0 0,-2 0 0,4 0 0,4 0 0,2 0 135,-11-1 0,3 2-135,9 15 136,-2-12-136,25 12 0,-8-1 0,12-11 415,-27 12-415,11 0 0,1-12 0,3 11 0,16-15 0,0 0 0,0 8 0,0-6 0,0 6 0,0 8 0,0 19 0,8-9 0,0 3 0,-7 9 0,2 2 0,12-4 0,1 1 0,-13 9 0,-2 2 0,7-11 0,0 0 0,-7 3 0,-2-1 0,0-12 0,2-2 0,6 5 0,1-1 0,-6-1 0,0-1 0,6 1 0,0-1 0,0 16 0,-6 6 0,6-33 0,-8 31 0,0-28 0,15 1 0,-11-4 0,12-16 0,-16 15 0,0-11 0,0 12 0,0-16 0,16 16 0,-13-12 0,29 27 0,-28-19 0,27 21 0,-27-21 0,27 19 0,-27-27 0,12 27 0,-16-27 0,0 12 0,0-16 0,0 0 0,16 0 0,-12 0 0,11 0 0,1 0 0,11 0 0,11 0 0,5 0 0,-18-8 0,1 0 0,1 6 0,1 0 0,3-6 0,0 1 0,-4 6 0,-1 2 0,17-1 0,-7 0 0,-17 0 0,-3 0 0,-16-16 0,0 12 0,0-12 0</inkml:trace>
  <inkml:trace contextRef="#ctx0" brushRef="#br0" timeOffset="2934">2311 12171 24575,'-45'0'0,"17"0"0,-3 0 0,-2 0 0,-4 0 0,-3 0 0,3 0 0,-2 0 0,-1 0 0,2 0 0,-11 0 0,2 0 0,0 0-215,-3-1 0,0 0 0,8 3 215,13 6 0,4 0 0,-2-7 0,3 1 0,-12 14 160,17-16-160,-5 0 0,22 16 0,-6-12 0,8 11 0,0-15 485,0 0-485,0 16 0,0 4 0,0 6 0,0 6 0,0 10 0,0 5-583,0-3 0,0 4 1,0 1 582,0-8 0,0 1 0,0 1 0,0 1-424,0-3 0,0 1 1,0 0-1,0 1 0,0-1 424,0-1 0,0 0 0,0 0 0,0 0 0,0 1 0,2 3 0,-1 1 0,1 0 0,0 0 0,-1-2 0,0 5 0,-1-2 0,0 0 0,1 0 0,0 1 0,1 1 0,0-2 0,1-1-251,1-7 1,0-1 0,0-1 0,0 0 250,-3 11 0,-2-1 0,5-1 0,5-4 0,4-1 0,-4 0 0,-7 1 0,-3 1 0,4 1 0,6-3 0,4 1 0,1 0 0,-3-2 0,-3 3 0,-2 0 0,3-2 0,7 4 0,3 0 0,-3-7 0,4 5 1457,-4-12-1457,-16-27 2177,0 12-2177,15-16 1234,-3 0-1234,16-8 0,9 0 0,5 6 0,6 0-610,-9-4 0,5-3 0,2-1 1,-1 4 609,4 3 0,0 2 0,2 2 0,0-2 0,-4-2 0,1 0 0,1-1 0,-1 0 0,-3 2 0,3 1 0,-2 1 0,-1 1 0,-1-1-51,8 0 1,-2 0 0,-5 0 50,-3 0 0,-6 0 0,-1 0 0,-19 0 0,-16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4T15:48:27.658"/>
    </inkml:context>
    <inkml:brush xml:id="br0">
      <inkml:brushProperty name="width" value="0.05292" units="cm"/>
      <inkml:brushProperty name="height" value="0.05292" units="cm"/>
      <inkml:brushProperty name="color" value="#FF0000"/>
    </inkml:brush>
  </inkml:definitions>
  <inkml:trace contextRef="#ctx0" brushRef="#br0">12542 11871 24575,'0'25'0,"0"1"0,0 13 0,7-12 0,1-3 0,-4-4 0,12 3 0,-16-5 0,0-6 0,0 3 0,0 1 0,0-12 0,0 12 0,0-16 0,0 0 0,8 0 0,9 0 0,26-16 0,-16 14 0,1 0 0,0-6 0,-1 0 0,-1 7 0,-1 2 0,4 0 0,1-2 0,-2-6 0,1-1 0,2 6 0,1 0 0,2-7 0,-2 2 0,0 7 0,17 0 0,-22-8 0,8 6 0,1-6 0,-1 8 0,-16 0 0,13 0 0,-28-15 0,11 11 0,-15-28 0,0-3 0,0-4 0,8 2 0,0-1 0,-4-3 0,12-2 0,-16 28 0,0 15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4T15:52:06.327"/>
    </inkml:context>
    <inkml:brush xml:id="br0">
      <inkml:brushProperty name="width" value="0.05292" units="cm"/>
      <inkml:brushProperty name="height" value="0.05292" units="cm"/>
      <inkml:brushProperty name="color" value="#FF0000"/>
    </inkml:brush>
  </inkml:definitions>
  <inkml:trace contextRef="#ctx0" brushRef="#br0">21590 7020 24575,'-9'10'0,"-15"14"0,4-5 0,-15 16 0,0 1 0,0-17 0,-1 13 0,17-28 0,3 11 0,0-15 0,12 16 0,-11-12 0,30 12 0,-11-16 0,12 15 0,-16-11 0,0 20 0,16 9 0,-6-4 0,-1 5 0,1 6 0,0 2 0,0-8 0,1 2 0,-1-2 0,0 8 0,0-2 0,0-3 0,-1-3 0,1-7 0,-4-3 0,-6-5 0,0-3 0,16-16 0,-12 0 0,11 8 0,1-6 0,-12 6 0,12-8 0,-16 0 0,8 0 0,-7 0 0,23 0 0,-4 0 0,15 15 0,-10-13 0,1 0 0,13 14 0,-10-15 0,1-2 0,-4 1 0,1 0 0,4 0 0,0 0 0,-3 0 0,-1 0 0,0 0 0,-3 0 0,12 0 0,-17 0 0,5 0 0,-22 0 0,21 0 0,-3 0 0,15 0 0,0 0 0,-8-2 0,-3 4 0,0 14 0,23-12-820,-43 11 1,11-15 0,-15 0 0</inkml:trace>
  <inkml:trace contextRef="#ctx0" brushRef="#br0" timeOffset="2534">16034 9260 24575,'41'-25'0,"0"-1"0,-8 6 0,1-1 0,1 0 0,7-3 0,1-1 0,0 1 0,-4 2 0,0 1 0,-4 2 0,-1-1 0,-5 4 0,4 1 0,-25 15 0,-8-32 0,0 1 0,0-2 0,0-9 0,0 1-421,0 4 0,1 0 0,-2-2 421,0-1 0,-2-2 0,1-1 0,0 1-386,2 0 0,0 0 0,0 1 1,-2-1 385,-2 2 0,-2 0 0,-1 0 0,1 0 0,1-1 0,0 1 0,0 0 0,0 2-189,-1-5 0,0 1 1,-1 1 188,-4 1 0,-1-1 0,3 3 0,8-5 0,-2 4 0,-12 3 0,-1 1 0,14 3 0,0 5 1124,-13 6-1124,-1-19 1592,12 37-1592,-12-13 656,16 16-656,0 0 0,-15 0 0,11 0 0,-12-16 0,16 12 0,0-27 0,0 11 0,0-5 0,0-1 0,0 3 0,0-16 0,0 37 0,0-22 0,0 20 0,0-11 0,0 15 0</inkml:trace>
  <inkml:trace contextRef="#ctx0" brushRef="#br0" timeOffset="5177">25330 10019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4T16:08:14.135"/>
    </inkml:context>
    <inkml:brush xml:id="br0">
      <inkml:brushProperty name="width" value="0.05292" units="cm"/>
      <inkml:brushProperty name="height" value="0.05292" units="cm"/>
      <inkml:brushProperty name="color" value="#FF0000"/>
    </inkml:brush>
  </inkml:definitions>
  <inkml:trace contextRef="#ctx0" brushRef="#br0">24271 7779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D3C603-3B65-4AB7-82D6-2288B2E2AD50}" type="datetimeFigureOut">
              <a:rPr lang="en-US" smtClean="0"/>
              <a:pPr/>
              <a:t>10/24/24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C6714-DB55-4642-89AE-3D1E79A974A4}" type="slidenum">
              <a:rPr lang="en-US" smtClean="0"/>
              <a:pPr/>
              <a:t>‹#›</a:t>
            </a:fld>
            <a:endParaRPr lang="en-US"/>
          </a:p>
        </p:txBody>
      </p:sp>
    </p:spTree>
    <p:extLst>
      <p:ext uri="{BB962C8B-B14F-4D97-AF65-F5344CB8AC3E}">
        <p14:creationId xmlns:p14="http://schemas.microsoft.com/office/powerpoint/2010/main" val="3554045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columbia.edu/~jwp2128/Teaching/E4903/papers/nmf_nature.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columbia.edu/~jwp2128/Teaching/E4903/papers/nmf_nature.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columbia.edu/~jwp2128/Teaching/E4903/papers/nmf_nature.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3FEF5-3BF6-D786-A835-687B3C6C0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1D640-BBCE-C2E1-B187-1F3A92DB1F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67282-D3DC-AEEB-4A86-AA058D7033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4B507B-CA13-0637-FE03-F55584CEBC13}"/>
              </a:ext>
            </a:extLst>
          </p:cNvPr>
          <p:cNvSpPr>
            <a:spLocks noGrp="1"/>
          </p:cNvSpPr>
          <p:nvPr>
            <p:ph type="sldNum" sz="quarter" idx="5"/>
          </p:nvPr>
        </p:nvSpPr>
        <p:spPr/>
        <p:txBody>
          <a:bodyPr/>
          <a:lstStyle/>
          <a:p>
            <a:fld id="{E49C6714-DB55-4642-89AE-3D1E79A974A4}" type="slidenum">
              <a:rPr lang="en-US" smtClean="0"/>
              <a:pPr/>
              <a:t>2</a:t>
            </a:fld>
            <a:endParaRPr lang="en-US"/>
          </a:p>
        </p:txBody>
      </p:sp>
    </p:spTree>
    <p:extLst>
      <p:ext uri="{BB962C8B-B14F-4D97-AF65-F5344CB8AC3E}">
        <p14:creationId xmlns:p14="http://schemas.microsoft.com/office/powerpoint/2010/main" val="2025106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AC679-84F5-A164-C199-F97233F441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D611A-F8C3-0318-E72E-936D7BC8D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B887D-55BD-ABCB-1FE8-8697482CEFD3}"/>
              </a:ext>
            </a:extLst>
          </p:cNvPr>
          <p:cNvSpPr>
            <a:spLocks noGrp="1"/>
          </p:cNvSpPr>
          <p:nvPr>
            <p:ph type="body" idx="1"/>
          </p:nvPr>
        </p:nvSpPr>
        <p:spPr/>
        <p:txBody>
          <a:bodyPr/>
          <a:lstStyle/>
          <a:p>
            <a:pPr algn="l"/>
            <a:r>
              <a:rPr lang="en-US" b="0" i="0" dirty="0">
                <a:effectLst/>
                <a:latin typeface="-apple-system"/>
              </a:rPr>
              <a:t>Interpretability methods often fail to take off because they’re hard to use. So before diving into sophisticated approaches, we wanted to offer a simple, easy to apply method.</a:t>
            </a:r>
          </a:p>
          <a:p>
            <a:pPr algn="l"/>
            <a:r>
              <a:rPr lang="en-US" b="0" i="0" dirty="0">
                <a:effectLst/>
                <a:latin typeface="-apple-system"/>
              </a:rPr>
              <a:t>In a convolutional network, the input weights for a given neuron have shape [width, height, </a:t>
            </a:r>
            <a:r>
              <a:rPr lang="en-US" b="0" i="0" dirty="0" err="1">
                <a:effectLst/>
                <a:latin typeface="-apple-system"/>
              </a:rPr>
              <a:t>input_channels</a:t>
            </a:r>
            <a:r>
              <a:rPr lang="en-US" b="0" i="0" dirty="0">
                <a:effectLst/>
                <a:latin typeface="-apple-system"/>
              </a:rPr>
              <a:t>]. Unless this is the first convolutional layer, this probably can’t be easily visualized because </a:t>
            </a:r>
            <a:r>
              <a:rPr lang="en-US" b="0" i="0" dirty="0" err="1">
                <a:effectLst/>
                <a:latin typeface="-apple-system"/>
              </a:rPr>
              <a:t>input_channels</a:t>
            </a:r>
            <a:r>
              <a:rPr lang="en-US" b="0" i="0" dirty="0">
                <a:effectLst/>
                <a:latin typeface="-apple-system"/>
              </a:rPr>
              <a:t> is large. (If this is the first convolutional layer, visualize it as is!) However, one can use dimensionality reduction to collapse </a:t>
            </a:r>
            <a:r>
              <a:rPr lang="en-US" b="0" i="0" dirty="0" err="1">
                <a:effectLst/>
                <a:latin typeface="-apple-system"/>
              </a:rPr>
              <a:t>input_channels</a:t>
            </a:r>
            <a:r>
              <a:rPr lang="en-US" b="0" i="0" dirty="0">
                <a:effectLst/>
                <a:latin typeface="-apple-system"/>
              </a:rPr>
              <a:t> down to 3 dimensions. We find one-sided NMF especially effective for this.</a:t>
            </a:r>
          </a:p>
          <a:p>
            <a:pPr algn="l"/>
            <a:endParaRPr lang="en-US" b="0" i="0" dirty="0">
              <a:effectLst/>
              <a:latin typeface="-apple-system"/>
            </a:endParaRPr>
          </a:p>
          <a:p>
            <a:pPr algn="l"/>
            <a:endParaRPr lang="en-US" b="0" i="0" dirty="0">
              <a:effectLst/>
              <a:latin typeface="-apple-system"/>
            </a:endParaRPr>
          </a:p>
          <a:p>
            <a:pPr algn="l"/>
            <a:r>
              <a:rPr lang="en-US" b="0" i="0" dirty="0">
                <a:solidFill>
                  <a:srgbClr val="000000"/>
                </a:solidFill>
                <a:effectLst/>
                <a:latin typeface="Roboto Slab" panose="020F0502020204030204" pitchFamily="34" charset="0"/>
              </a:rPr>
              <a:t>NMF was first introduced by </a:t>
            </a:r>
            <a:r>
              <a:rPr lang="en-US" b="0" i="0" dirty="0" err="1">
                <a:solidFill>
                  <a:srgbClr val="000000"/>
                </a:solidFill>
                <a:effectLst/>
                <a:latin typeface="Roboto Slab" panose="020F0502020204030204" pitchFamily="34" charset="0"/>
              </a:rPr>
              <a:t>Paatero</a:t>
            </a:r>
            <a:r>
              <a:rPr lang="en-US" b="0" i="0" dirty="0">
                <a:solidFill>
                  <a:srgbClr val="000000"/>
                </a:solidFill>
                <a:effectLst/>
                <a:latin typeface="Roboto Slab" panose="020F0502020204030204" pitchFamily="34" charset="0"/>
              </a:rPr>
              <a:t> </a:t>
            </a:r>
            <a:r>
              <a:rPr lang="en-US" b="0" i="0" dirty="0" err="1">
                <a:solidFill>
                  <a:srgbClr val="000000"/>
                </a:solidFill>
                <a:effectLst/>
                <a:latin typeface="Roboto Slab" panose="020F0502020204030204" pitchFamily="34" charset="0"/>
              </a:rPr>
              <a:t>andTapper</a:t>
            </a:r>
            <a:r>
              <a:rPr lang="en-US" b="0" i="0" dirty="0">
                <a:solidFill>
                  <a:srgbClr val="000000"/>
                </a:solidFill>
                <a:effectLst/>
                <a:latin typeface="Roboto Slab" panose="020F0502020204030204" pitchFamily="34" charset="0"/>
              </a:rPr>
              <a:t> in 1994, and </a:t>
            </a:r>
            <a:r>
              <a:rPr lang="en-US" b="0" i="0" dirty="0" err="1">
                <a:solidFill>
                  <a:srgbClr val="000000"/>
                </a:solidFill>
                <a:effectLst/>
                <a:latin typeface="Roboto Slab" panose="020F0502020204030204" pitchFamily="34" charset="0"/>
              </a:rPr>
              <a:t>popularised</a:t>
            </a:r>
            <a:r>
              <a:rPr lang="en-US" b="0" i="0" dirty="0">
                <a:solidFill>
                  <a:srgbClr val="000000"/>
                </a:solidFill>
                <a:effectLst/>
                <a:latin typeface="Roboto Slab" panose="020F0502020204030204" pitchFamily="34" charset="0"/>
              </a:rPr>
              <a:t> in a article by </a:t>
            </a:r>
            <a:r>
              <a:rPr lang="en-US" b="0" i="0" u="none" strike="noStrike" dirty="0">
                <a:solidFill>
                  <a:srgbClr val="0096CA"/>
                </a:solidFill>
                <a:effectLst/>
                <a:latin typeface="Roboto Slab" panose="020F0502020204030204" pitchFamily="34" charset="0"/>
                <a:hlinkClick r:id="rId3"/>
              </a:rPr>
              <a:t>Lee and Seung</a:t>
            </a:r>
            <a:r>
              <a:rPr lang="en-US" b="0" i="0" dirty="0">
                <a:solidFill>
                  <a:srgbClr val="000000"/>
                </a:solidFill>
                <a:effectLst/>
                <a:latin typeface="Roboto Slab" panose="020F0502020204030204" pitchFamily="34" charset="0"/>
              </a:rPr>
              <a:t> in 1999. Since then, the number of publications referencing the technique has grown rapidly</a:t>
            </a:r>
            <a:endParaRPr lang="en-US" b="0" i="0" dirty="0">
              <a:effectLst/>
              <a:latin typeface="-apple-system"/>
            </a:endParaRPr>
          </a:p>
          <a:p>
            <a:pPr algn="l"/>
            <a:endParaRPr lang="en-US" b="0" i="0" dirty="0">
              <a:effectLst/>
              <a:latin typeface="-apple-system"/>
            </a:endParaRP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1F424E8A-7E98-4517-EC24-49E9845B07DB}"/>
              </a:ext>
            </a:extLst>
          </p:cNvPr>
          <p:cNvSpPr>
            <a:spLocks noGrp="1"/>
          </p:cNvSpPr>
          <p:nvPr>
            <p:ph type="sldNum" sz="quarter" idx="5"/>
          </p:nvPr>
        </p:nvSpPr>
        <p:spPr/>
        <p:txBody>
          <a:bodyPr/>
          <a:lstStyle/>
          <a:p>
            <a:fld id="{E49C6714-DB55-4642-89AE-3D1E79A974A4}" type="slidenum">
              <a:rPr lang="en-US" smtClean="0"/>
              <a:pPr/>
              <a:t>11</a:t>
            </a:fld>
            <a:endParaRPr lang="en-US"/>
          </a:p>
        </p:txBody>
      </p:sp>
    </p:spTree>
    <p:extLst>
      <p:ext uri="{BB962C8B-B14F-4D97-AF65-F5344CB8AC3E}">
        <p14:creationId xmlns:p14="http://schemas.microsoft.com/office/powerpoint/2010/main" val="3082196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77579-99B0-2BF3-CC50-5520727A4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439EF-3CAA-4A6F-DF0A-735494046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EFF3C4-DA00-E82B-F8F0-94430CAAC997}"/>
              </a:ext>
            </a:extLst>
          </p:cNvPr>
          <p:cNvSpPr>
            <a:spLocks noGrp="1"/>
          </p:cNvSpPr>
          <p:nvPr>
            <p:ph type="body" idx="1"/>
          </p:nvPr>
        </p:nvSpPr>
        <p:spPr/>
        <p:txBody>
          <a:bodyPr/>
          <a:lstStyle/>
          <a:p>
            <a:pPr algn="l" fontAlgn="base">
              <a:spcAft>
                <a:spcPts val="2025"/>
              </a:spcAft>
            </a:pPr>
            <a:r>
              <a:rPr lang="en-US" b="0" i="0" dirty="0">
                <a:solidFill>
                  <a:srgbClr val="000000"/>
                </a:solidFill>
                <a:effectLst/>
                <a:latin typeface="Roboto Slab" pitchFamily="2" charset="0"/>
              </a:rPr>
              <a:t>We want to reduce the  original dimensions to  (aka, create a rank  approximation). So we’ll have  and .</a:t>
            </a:r>
          </a:p>
          <a:p>
            <a:pPr algn="l" fontAlgn="base">
              <a:spcAft>
                <a:spcPts val="2025"/>
              </a:spcAft>
            </a:pPr>
            <a:r>
              <a:rPr lang="en-US" b="0" i="0" dirty="0">
                <a:solidFill>
                  <a:srgbClr val="000000"/>
                </a:solidFill>
                <a:effectLst/>
                <a:latin typeface="Roboto Slab" pitchFamily="2" charset="0"/>
              </a:rPr>
              <a:t>The interpretation of  is that each column is a </a:t>
            </a:r>
            <a:r>
              <a:rPr lang="en-US" b="0" i="1" dirty="0">
                <a:solidFill>
                  <a:srgbClr val="000000"/>
                </a:solidFill>
                <a:effectLst/>
                <a:latin typeface="inherit"/>
              </a:rPr>
              <a:t>basis element</a:t>
            </a:r>
            <a:r>
              <a:rPr lang="en-US" b="0" i="0" dirty="0">
                <a:solidFill>
                  <a:srgbClr val="000000"/>
                </a:solidFill>
                <a:effectLst/>
                <a:latin typeface="Roboto Slab" pitchFamily="2" charset="0"/>
              </a:rPr>
              <a:t>. By basis element we mean some component that crops up again and again in all of the  original data points. These are the fundamental building blocks from which we can reconstruct approximations to all of the original data points.</a:t>
            </a:r>
          </a:p>
          <a:p>
            <a:pPr algn="l" fontAlgn="base">
              <a:spcAft>
                <a:spcPts val="2025"/>
              </a:spcAft>
            </a:pPr>
            <a:r>
              <a:rPr lang="en-US" b="0" i="0" dirty="0">
                <a:solidFill>
                  <a:srgbClr val="000000"/>
                </a:solidFill>
                <a:effectLst/>
                <a:latin typeface="Roboto Slab" pitchFamily="2" charset="0"/>
              </a:rPr>
              <a:t>The interpretation of  is that each column gives the ‘coordinates of a data point’ in the basis . In other words, it tells you how to reconstruct an approximation to the original data point from a linear combination of the building blocks in </a:t>
            </a:r>
          </a:p>
        </p:txBody>
      </p:sp>
      <p:sp>
        <p:nvSpPr>
          <p:cNvPr id="4" name="Slide Number Placeholder 3">
            <a:extLst>
              <a:ext uri="{FF2B5EF4-FFF2-40B4-BE49-F238E27FC236}">
                <a16:creationId xmlns:a16="http://schemas.microsoft.com/office/drawing/2014/main" id="{19CDCE1F-86C6-56DF-C4CD-472CFC5136D7}"/>
              </a:ext>
            </a:extLst>
          </p:cNvPr>
          <p:cNvSpPr>
            <a:spLocks noGrp="1"/>
          </p:cNvSpPr>
          <p:nvPr>
            <p:ph type="sldNum" sz="quarter" idx="5"/>
          </p:nvPr>
        </p:nvSpPr>
        <p:spPr/>
        <p:txBody>
          <a:bodyPr/>
          <a:lstStyle/>
          <a:p>
            <a:fld id="{E49C6714-DB55-4642-89AE-3D1E79A974A4}" type="slidenum">
              <a:rPr lang="en-US" smtClean="0"/>
              <a:pPr/>
              <a:t>12</a:t>
            </a:fld>
            <a:endParaRPr lang="en-US"/>
          </a:p>
        </p:txBody>
      </p:sp>
    </p:spTree>
    <p:extLst>
      <p:ext uri="{BB962C8B-B14F-4D97-AF65-F5344CB8AC3E}">
        <p14:creationId xmlns:p14="http://schemas.microsoft.com/office/powerpoint/2010/main" val="2529519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3E3A3-B48C-BAF4-9D36-91F40A49B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CC54A-0AAA-9F2B-BE80-8D094AE3C9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6DA75-D46C-8014-4169-EC1AD266EA18}"/>
              </a:ext>
            </a:extLst>
          </p:cNvPr>
          <p:cNvSpPr>
            <a:spLocks noGrp="1"/>
          </p:cNvSpPr>
          <p:nvPr>
            <p:ph type="body" idx="1"/>
          </p:nvPr>
        </p:nvSpPr>
        <p:spPr/>
        <p:txBody>
          <a:bodyPr/>
          <a:lstStyle/>
          <a:p>
            <a:pPr algn="l" fontAlgn="base">
              <a:spcAft>
                <a:spcPts val="2025"/>
              </a:spcAft>
            </a:pPr>
            <a:r>
              <a:rPr lang="en-US" b="0" i="0" dirty="0">
                <a:solidFill>
                  <a:srgbClr val="666666"/>
                </a:solidFill>
                <a:effectLst/>
                <a:latin typeface="Roboto Slab" pitchFamily="2" charset="0"/>
              </a:rPr>
              <a:t>Almost all NMF algorithms use a two-block coordinate descent scheme (exact or inexact), that is, they optimize alternatively over one of the two factors, W or H, while keeping the other fixed. The reason is that the subproblem in one factor is convex. More precisely, it is a nonnegative least squares problem (NNLS). Many algorithms exist to solve the NNLS problem; and NMF algorithms based on two-block coordinate descent differ by which NNLS algorithm is used.</a:t>
            </a:r>
            <a:endParaRPr lang="en-US" b="0" i="0" dirty="0">
              <a:solidFill>
                <a:srgbClr val="000000"/>
              </a:solidFill>
              <a:effectLst/>
              <a:latin typeface="Roboto Slab" pitchFamily="2" charset="0"/>
            </a:endParaRPr>
          </a:p>
        </p:txBody>
      </p:sp>
      <p:sp>
        <p:nvSpPr>
          <p:cNvPr id="4" name="Slide Number Placeholder 3">
            <a:extLst>
              <a:ext uri="{FF2B5EF4-FFF2-40B4-BE49-F238E27FC236}">
                <a16:creationId xmlns:a16="http://schemas.microsoft.com/office/drawing/2014/main" id="{04FD70AE-207F-2289-518B-E5D9AA951019}"/>
              </a:ext>
            </a:extLst>
          </p:cNvPr>
          <p:cNvSpPr>
            <a:spLocks noGrp="1"/>
          </p:cNvSpPr>
          <p:nvPr>
            <p:ph type="sldNum" sz="quarter" idx="5"/>
          </p:nvPr>
        </p:nvSpPr>
        <p:spPr/>
        <p:txBody>
          <a:bodyPr/>
          <a:lstStyle/>
          <a:p>
            <a:fld id="{E49C6714-DB55-4642-89AE-3D1E79A974A4}" type="slidenum">
              <a:rPr lang="en-US" smtClean="0"/>
              <a:pPr/>
              <a:t>13</a:t>
            </a:fld>
            <a:endParaRPr lang="en-US"/>
          </a:p>
        </p:txBody>
      </p:sp>
    </p:spTree>
    <p:extLst>
      <p:ext uri="{BB962C8B-B14F-4D97-AF65-F5344CB8AC3E}">
        <p14:creationId xmlns:p14="http://schemas.microsoft.com/office/powerpoint/2010/main" val="1127474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748CF-5A03-8A96-733C-1CD670407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56B22-FEA5-D16C-BA4F-31D4209553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4001B7-D40B-66F4-A339-3BB2F1BDF11C}"/>
              </a:ext>
            </a:extLst>
          </p:cNvPr>
          <p:cNvSpPr>
            <a:spLocks noGrp="1"/>
          </p:cNvSpPr>
          <p:nvPr>
            <p:ph type="body" idx="1"/>
          </p:nvPr>
        </p:nvSpPr>
        <p:spPr/>
        <p:txBody>
          <a:bodyPr/>
          <a:lstStyle/>
          <a:p>
            <a:pPr algn="l" fontAlgn="base">
              <a:spcAft>
                <a:spcPts val="2025"/>
              </a:spcAft>
            </a:pPr>
            <a:endParaRPr lang="en-US" b="0" i="0" dirty="0">
              <a:solidFill>
                <a:srgbClr val="000000"/>
              </a:solidFill>
              <a:effectLst/>
              <a:latin typeface="Roboto Slab" pitchFamily="2" charset="0"/>
            </a:endParaRPr>
          </a:p>
        </p:txBody>
      </p:sp>
      <p:sp>
        <p:nvSpPr>
          <p:cNvPr id="4" name="Slide Number Placeholder 3">
            <a:extLst>
              <a:ext uri="{FF2B5EF4-FFF2-40B4-BE49-F238E27FC236}">
                <a16:creationId xmlns:a16="http://schemas.microsoft.com/office/drawing/2014/main" id="{25664CB4-52A4-9224-BF53-2E8CC8884131}"/>
              </a:ext>
            </a:extLst>
          </p:cNvPr>
          <p:cNvSpPr>
            <a:spLocks noGrp="1"/>
          </p:cNvSpPr>
          <p:nvPr>
            <p:ph type="sldNum" sz="quarter" idx="5"/>
          </p:nvPr>
        </p:nvSpPr>
        <p:spPr/>
        <p:txBody>
          <a:bodyPr/>
          <a:lstStyle/>
          <a:p>
            <a:fld id="{E49C6714-DB55-4642-89AE-3D1E79A974A4}" type="slidenum">
              <a:rPr lang="en-US" smtClean="0"/>
              <a:pPr/>
              <a:t>14</a:t>
            </a:fld>
            <a:endParaRPr lang="en-US"/>
          </a:p>
        </p:txBody>
      </p:sp>
    </p:spTree>
    <p:extLst>
      <p:ext uri="{BB962C8B-B14F-4D97-AF65-F5344CB8AC3E}">
        <p14:creationId xmlns:p14="http://schemas.microsoft.com/office/powerpoint/2010/main" val="43381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BF9FA-6DC9-A8C8-98AF-5A3FDAF69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637C8-B302-C406-B1E9-2B8AA710F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18C33A-089B-FDA6-7934-399C716EC10A}"/>
              </a:ext>
            </a:extLst>
          </p:cNvPr>
          <p:cNvSpPr>
            <a:spLocks noGrp="1"/>
          </p:cNvSpPr>
          <p:nvPr>
            <p:ph type="body" idx="1"/>
          </p:nvPr>
        </p:nvSpPr>
        <p:spPr/>
        <p:txBody>
          <a:bodyPr/>
          <a:lstStyle/>
          <a:p>
            <a:pPr algn="l" fontAlgn="base">
              <a:spcAft>
                <a:spcPts val="2025"/>
              </a:spcAft>
            </a:pPr>
            <a:r>
              <a:rPr lang="en-US" b="0" i="0" dirty="0">
                <a:solidFill>
                  <a:srgbClr val="000000"/>
                </a:solidFill>
                <a:effectLst/>
                <a:latin typeface="Roboto Slab" pitchFamily="2" charset="0"/>
              </a:rPr>
              <a:t>You can </a:t>
            </a:r>
            <a:r>
              <a:rPr lang="en-US" b="0" i="0" dirty="0" err="1">
                <a:solidFill>
                  <a:srgbClr val="000000"/>
                </a:solidFill>
                <a:effectLst/>
                <a:latin typeface="Roboto Slab" pitchFamily="2" charset="0"/>
              </a:rPr>
              <a:t>initialise</a:t>
            </a:r>
            <a:r>
              <a:rPr lang="en-US" b="0" i="0" dirty="0">
                <a:solidFill>
                  <a:srgbClr val="000000"/>
                </a:solidFill>
                <a:effectLst/>
                <a:latin typeface="Roboto Slab" pitchFamily="2" charset="0"/>
              </a:rPr>
              <a:t> W and H randomly, but there are also alternate strategies designed to give better initial estimates in the hope of converging more rapidly to a good solution:</a:t>
            </a:r>
          </a:p>
          <a:p>
            <a:pPr algn="l" fontAlgn="base">
              <a:spcAft>
                <a:spcPts val="2025"/>
              </a:spcAft>
              <a:buFont typeface="Arial" panose="020B0604020202020204" pitchFamily="34" charset="0"/>
              <a:buChar char="•"/>
            </a:pPr>
            <a:r>
              <a:rPr lang="en-US" b="0" i="0" dirty="0">
                <a:solidFill>
                  <a:srgbClr val="000000"/>
                </a:solidFill>
                <a:effectLst/>
                <a:latin typeface="inherit"/>
              </a:rPr>
              <a:t>Use some clustering method, and make the cluster means of the top </a:t>
            </a:r>
            <a:r>
              <a:rPr lang="en-US" b="0" i="1" dirty="0">
                <a:solidFill>
                  <a:srgbClr val="000000"/>
                </a:solidFill>
                <a:effectLst/>
                <a:latin typeface="inherit"/>
              </a:rPr>
              <a:t>r</a:t>
            </a:r>
            <a:r>
              <a:rPr lang="en-US" b="0" i="0" dirty="0">
                <a:solidFill>
                  <a:srgbClr val="000000"/>
                </a:solidFill>
                <a:effectLst/>
                <a:latin typeface="inherit"/>
              </a:rPr>
              <a:t> clusters as the columns of W, and H as a scaling of the cluster indicator matrix (which elements belong to which cluster).</a:t>
            </a:r>
          </a:p>
          <a:p>
            <a:pPr algn="l" fontAlgn="base">
              <a:spcAft>
                <a:spcPts val="2025"/>
              </a:spcAft>
              <a:buFont typeface="Arial" panose="020B0604020202020204" pitchFamily="34" charset="0"/>
              <a:buChar char="•"/>
            </a:pPr>
            <a:r>
              <a:rPr lang="en-US" b="0" i="0" dirty="0">
                <a:solidFill>
                  <a:srgbClr val="000000"/>
                </a:solidFill>
                <a:effectLst/>
                <a:latin typeface="inherit"/>
              </a:rPr>
              <a:t>Finding the best rank-r approximation of X using SVD and using this to </a:t>
            </a:r>
            <a:r>
              <a:rPr lang="en-US" b="0" i="0" dirty="0" err="1">
                <a:solidFill>
                  <a:srgbClr val="000000"/>
                </a:solidFill>
                <a:effectLst/>
                <a:latin typeface="inherit"/>
              </a:rPr>
              <a:t>initialise</a:t>
            </a:r>
            <a:r>
              <a:rPr lang="en-US" b="0" i="0" dirty="0">
                <a:solidFill>
                  <a:srgbClr val="000000"/>
                </a:solidFill>
                <a:effectLst/>
                <a:latin typeface="inherit"/>
              </a:rPr>
              <a:t> W and H (see section 3.1.8)</a:t>
            </a:r>
          </a:p>
          <a:p>
            <a:pPr algn="l" fontAlgn="base">
              <a:spcAft>
                <a:spcPts val="2025"/>
              </a:spcAft>
              <a:buFont typeface="Arial" panose="020B0604020202020204" pitchFamily="34" charset="0"/>
              <a:buChar char="•"/>
            </a:pPr>
            <a:r>
              <a:rPr lang="en-US" b="0" i="0" dirty="0">
                <a:solidFill>
                  <a:srgbClr val="000000"/>
                </a:solidFill>
                <a:effectLst/>
                <a:latin typeface="inherit"/>
              </a:rPr>
              <a:t>Picking </a:t>
            </a:r>
            <a:r>
              <a:rPr lang="en-US" b="0" i="1" dirty="0">
                <a:solidFill>
                  <a:srgbClr val="000000"/>
                </a:solidFill>
                <a:effectLst/>
                <a:latin typeface="inherit"/>
              </a:rPr>
              <a:t>r</a:t>
            </a:r>
            <a:r>
              <a:rPr lang="en-US" b="0" i="0" dirty="0">
                <a:solidFill>
                  <a:srgbClr val="000000"/>
                </a:solidFill>
                <a:effectLst/>
                <a:latin typeface="inherit"/>
              </a:rPr>
              <a:t> columns of X and just using those as the initial values for W.</a:t>
            </a:r>
          </a:p>
          <a:p>
            <a:pPr algn="l" fontAlgn="base">
              <a:spcAft>
                <a:spcPts val="2025"/>
              </a:spcAft>
            </a:pPr>
            <a:endParaRPr lang="en-US" b="0" i="0" dirty="0">
              <a:solidFill>
                <a:srgbClr val="000000"/>
              </a:solidFill>
              <a:effectLst/>
              <a:latin typeface="Roboto Slab" pitchFamily="2" charset="0"/>
            </a:endParaRPr>
          </a:p>
        </p:txBody>
      </p:sp>
      <p:sp>
        <p:nvSpPr>
          <p:cNvPr id="4" name="Slide Number Placeholder 3">
            <a:extLst>
              <a:ext uri="{FF2B5EF4-FFF2-40B4-BE49-F238E27FC236}">
                <a16:creationId xmlns:a16="http://schemas.microsoft.com/office/drawing/2014/main" id="{C5B136DE-294D-1482-BF78-CEF6EDAA2051}"/>
              </a:ext>
            </a:extLst>
          </p:cNvPr>
          <p:cNvSpPr>
            <a:spLocks noGrp="1"/>
          </p:cNvSpPr>
          <p:nvPr>
            <p:ph type="sldNum" sz="quarter" idx="5"/>
          </p:nvPr>
        </p:nvSpPr>
        <p:spPr/>
        <p:txBody>
          <a:bodyPr/>
          <a:lstStyle/>
          <a:p>
            <a:fld id="{E49C6714-DB55-4642-89AE-3D1E79A974A4}" type="slidenum">
              <a:rPr lang="en-US" smtClean="0"/>
              <a:pPr/>
              <a:t>15</a:t>
            </a:fld>
            <a:endParaRPr lang="en-US"/>
          </a:p>
        </p:txBody>
      </p:sp>
    </p:spTree>
    <p:extLst>
      <p:ext uri="{BB962C8B-B14F-4D97-AF65-F5344CB8AC3E}">
        <p14:creationId xmlns:p14="http://schemas.microsoft.com/office/powerpoint/2010/main" val="135731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50364-3481-43B4-B5F0-BB3405CBD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C45AE-AC94-C559-DA9B-60528C326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98397-FAAB-A98A-A1A9-4E70EBD2F8B0}"/>
              </a:ext>
            </a:extLst>
          </p:cNvPr>
          <p:cNvSpPr>
            <a:spLocks noGrp="1"/>
          </p:cNvSpPr>
          <p:nvPr>
            <p:ph type="body" idx="1"/>
          </p:nvPr>
        </p:nvSpPr>
        <p:spPr/>
        <p:txBody>
          <a:bodyPr/>
          <a:lstStyle/>
          <a:p>
            <a:pPr algn="l"/>
            <a:r>
              <a:rPr lang="en-US" b="0" i="0" dirty="0">
                <a:effectLst/>
                <a:latin typeface="-apple-system"/>
              </a:rPr>
              <a:t>This visualization doesn’t tell you very much about what your weights are doing in the context of the larger model, but it does show you that they are learning nice spatial structures. This can be an easy sanity check that your neurons are learning, and a first step towards understanding your neuron’s behavior. We’ll also see later that this general approach of factoring weights can be extended into a powerful tool for studying neurons.</a:t>
            </a:r>
          </a:p>
          <a:p>
            <a:pPr algn="l"/>
            <a:r>
              <a:rPr lang="en-US" b="0" i="0" dirty="0">
                <a:effectLst/>
                <a:latin typeface="-apple-system"/>
              </a:rPr>
              <a:t>Despite this lack of contextualization, one-sided NMF can be a great technique for investigating multiple channels at a glance. One thing you may quickly discover using this method is that, in models with global average pooling at the end of their convolutional layers, the last few layers will have all their weights be horizontal bands.</a:t>
            </a:r>
          </a:p>
        </p:txBody>
      </p:sp>
      <p:sp>
        <p:nvSpPr>
          <p:cNvPr id="4" name="Slide Number Placeholder 3">
            <a:extLst>
              <a:ext uri="{FF2B5EF4-FFF2-40B4-BE49-F238E27FC236}">
                <a16:creationId xmlns:a16="http://schemas.microsoft.com/office/drawing/2014/main" id="{790DB15E-674D-601E-81D3-A7BD61362711}"/>
              </a:ext>
            </a:extLst>
          </p:cNvPr>
          <p:cNvSpPr>
            <a:spLocks noGrp="1"/>
          </p:cNvSpPr>
          <p:nvPr>
            <p:ph type="sldNum" sz="quarter" idx="5"/>
          </p:nvPr>
        </p:nvSpPr>
        <p:spPr/>
        <p:txBody>
          <a:bodyPr/>
          <a:lstStyle/>
          <a:p>
            <a:fld id="{E49C6714-DB55-4642-89AE-3D1E79A974A4}" type="slidenum">
              <a:rPr lang="en-US" smtClean="0"/>
              <a:pPr/>
              <a:t>16</a:t>
            </a:fld>
            <a:endParaRPr lang="en-US"/>
          </a:p>
        </p:txBody>
      </p:sp>
    </p:spTree>
    <p:extLst>
      <p:ext uri="{BB962C8B-B14F-4D97-AF65-F5344CB8AC3E}">
        <p14:creationId xmlns:p14="http://schemas.microsoft.com/office/powerpoint/2010/main" val="316715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DFF79-257F-846A-0940-3E27A0780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54CA0-BC15-E522-D391-9D3400FFE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04535-5C93-2B66-C192-E651AF0DA2A5}"/>
              </a:ext>
            </a:extLst>
          </p:cNvPr>
          <p:cNvSpPr>
            <a:spLocks noGrp="1"/>
          </p:cNvSpPr>
          <p:nvPr>
            <p:ph type="body" idx="1"/>
          </p:nvPr>
        </p:nvSpPr>
        <p:spPr/>
        <p:txBody>
          <a:bodyPr/>
          <a:lstStyle/>
          <a:p>
            <a:pPr algn="l"/>
            <a:r>
              <a:rPr lang="en-US" b="0" i="0" dirty="0">
                <a:effectLst/>
                <a:latin typeface="-apple-system"/>
              </a:rPr>
              <a:t>Of course, looking at weights in a vacuum isn’t very interesting. In order to really understand what’s going on, we need to </a:t>
            </a:r>
            <a:r>
              <a:rPr lang="en-US" b="0" i="1" dirty="0">
                <a:effectLst/>
                <a:latin typeface="-apple-system"/>
              </a:rPr>
              <a:t>contextualize</a:t>
            </a:r>
            <a:r>
              <a:rPr lang="en-US" b="0" i="0" dirty="0">
                <a:effectLst/>
                <a:latin typeface="-apple-system"/>
              </a:rPr>
              <a:t> weights in the broader context of the network</a:t>
            </a:r>
            <a:r>
              <a:rPr lang="en-US" dirty="0"/>
              <a:t>. The challenge of contextualization is a recurring challenge in understanding neural networks: we can easily observe every activation, every weight, and every gradient; the challenge lies in determining what those values represent.</a:t>
            </a:r>
            <a:br>
              <a:rPr lang="en-US" dirty="0"/>
            </a:br>
            <a:endParaRPr lang="en-US" b="0" i="0" dirty="0">
              <a:effectLst/>
              <a:latin typeface="-apple-system"/>
            </a:endParaRPr>
          </a:p>
        </p:txBody>
      </p:sp>
      <p:sp>
        <p:nvSpPr>
          <p:cNvPr id="4" name="Slide Number Placeholder 3">
            <a:extLst>
              <a:ext uri="{FF2B5EF4-FFF2-40B4-BE49-F238E27FC236}">
                <a16:creationId xmlns:a16="http://schemas.microsoft.com/office/drawing/2014/main" id="{604EF839-31B5-BDF2-CF62-169BA356D32C}"/>
              </a:ext>
            </a:extLst>
          </p:cNvPr>
          <p:cNvSpPr>
            <a:spLocks noGrp="1"/>
          </p:cNvSpPr>
          <p:nvPr>
            <p:ph type="sldNum" sz="quarter" idx="5"/>
          </p:nvPr>
        </p:nvSpPr>
        <p:spPr/>
        <p:txBody>
          <a:bodyPr/>
          <a:lstStyle/>
          <a:p>
            <a:fld id="{E49C6714-DB55-4642-89AE-3D1E79A974A4}" type="slidenum">
              <a:rPr lang="en-US" smtClean="0"/>
              <a:pPr/>
              <a:t>17</a:t>
            </a:fld>
            <a:endParaRPr lang="en-US"/>
          </a:p>
        </p:txBody>
      </p:sp>
    </p:spTree>
    <p:extLst>
      <p:ext uri="{BB962C8B-B14F-4D97-AF65-F5344CB8AC3E}">
        <p14:creationId xmlns:p14="http://schemas.microsoft.com/office/powerpoint/2010/main" val="4275837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966EB-9351-B445-B62A-765E60C08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7BD4E-80BF-09DD-96B7-F0A0F98E5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44B57-75EF-8931-B053-CF249C16E94A}"/>
              </a:ext>
            </a:extLst>
          </p:cNvPr>
          <p:cNvSpPr>
            <a:spLocks noGrp="1"/>
          </p:cNvSpPr>
          <p:nvPr>
            <p:ph type="body" idx="1"/>
          </p:nvPr>
        </p:nvSpPr>
        <p:spPr/>
        <p:txBody>
          <a:bodyPr/>
          <a:lstStyle/>
          <a:p>
            <a:pPr algn="l"/>
            <a:r>
              <a:rPr lang="en-US" b="0" i="0" dirty="0">
                <a:effectLst/>
                <a:latin typeface="-apple-system"/>
              </a:rPr>
              <a:t>We can liken this to how, when reverse-engineering a normal compiled computer program, one would need to start assigning variable names to the values stored in registers to keep track of them. Feature visualizations are essentially automatic variable names for neurons, which are roughly analogous to those registers or variables.</a:t>
            </a:r>
          </a:p>
          <a:p>
            <a:pPr algn="l"/>
            <a:r>
              <a:rPr lang="en-US" b="0" i="0" dirty="0">
                <a:effectLst/>
                <a:latin typeface="-apple-system"/>
              </a:rPr>
              <a:t>If we fix the input channel and the output channel, we get a 2D array we can present with traditional data visualization. Let’s assume we know which neuron we’re interested in understanding, so we have the output channel. We can pick the input channels with high magnitude weights to our output channel.</a:t>
            </a:r>
          </a:p>
          <a:p>
            <a:pPr algn="l"/>
            <a:r>
              <a:rPr lang="en-US" b="0" i="0" dirty="0">
                <a:effectLst/>
                <a:latin typeface="-apple-system"/>
              </a:rPr>
              <a:t>But what does the input represent? What about the output?</a:t>
            </a:r>
          </a:p>
          <a:p>
            <a:pPr algn="l"/>
            <a:r>
              <a:rPr lang="en-US" b="0" i="0" dirty="0">
                <a:effectLst/>
                <a:latin typeface="-apple-system"/>
              </a:rPr>
              <a:t>The key trick is that techniques like feature visualization</a:t>
            </a:r>
            <a:r>
              <a:rPr lang="en-US" dirty="0"/>
              <a:t> (or deeper investigations of neurons) can help us understand what the input and output neurons represent, contextualizing the graph. Feature visualizations are especially attractive because they’re automatic, and produce a single image which is often very informative about the neuron. As a result, we often represent neurons as feature visualizations in weight diagrams.</a:t>
            </a:r>
            <a:endParaRPr lang="en-US" b="0" i="0" dirty="0">
              <a:effectLst/>
              <a:latin typeface="-apple-system"/>
            </a:endParaRP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49A049E0-C9E5-C15B-7AF9-08EB28CC4CE2}"/>
              </a:ext>
            </a:extLst>
          </p:cNvPr>
          <p:cNvSpPr>
            <a:spLocks noGrp="1"/>
          </p:cNvSpPr>
          <p:nvPr>
            <p:ph type="sldNum" sz="quarter" idx="5"/>
          </p:nvPr>
        </p:nvSpPr>
        <p:spPr/>
        <p:txBody>
          <a:bodyPr/>
          <a:lstStyle/>
          <a:p>
            <a:fld id="{E49C6714-DB55-4642-89AE-3D1E79A974A4}" type="slidenum">
              <a:rPr lang="en-US" smtClean="0"/>
              <a:pPr/>
              <a:t>18</a:t>
            </a:fld>
            <a:endParaRPr lang="en-US"/>
          </a:p>
        </p:txBody>
      </p:sp>
    </p:spTree>
    <p:extLst>
      <p:ext uri="{BB962C8B-B14F-4D97-AF65-F5344CB8AC3E}">
        <p14:creationId xmlns:p14="http://schemas.microsoft.com/office/powerpoint/2010/main" val="1955369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1350-2C08-4887-6CBC-33D107E50F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480D1-997D-D6CB-DBDC-F5039F8634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F5AE8-FE45-7E36-DC07-B8782EDD3474}"/>
              </a:ext>
            </a:extLst>
          </p:cNvPr>
          <p:cNvSpPr>
            <a:spLocks noGrp="1"/>
          </p:cNvSpPr>
          <p:nvPr>
            <p:ph type="body" idx="1"/>
          </p:nvPr>
        </p:nvSpPr>
        <p:spPr/>
        <p:txBody>
          <a:bodyPr/>
          <a:lstStyle/>
          <a:p>
            <a:pPr algn="l"/>
            <a:r>
              <a:rPr lang="en-US" b="0" i="0" dirty="0">
                <a:effectLst/>
                <a:latin typeface="-apple-system"/>
              </a:rPr>
              <a:t>We can liken this to how, when reverse-engineering a normal compiled computer program, one would need to start assigning variable names to the values stored in registers to keep track of them. Feature visualizations are essentially automatic variable names for neurons, which are roughly analogous to those registers or variables.</a:t>
            </a:r>
          </a:p>
        </p:txBody>
      </p:sp>
      <p:sp>
        <p:nvSpPr>
          <p:cNvPr id="4" name="Slide Number Placeholder 3">
            <a:extLst>
              <a:ext uri="{FF2B5EF4-FFF2-40B4-BE49-F238E27FC236}">
                <a16:creationId xmlns:a16="http://schemas.microsoft.com/office/drawing/2014/main" id="{7FCEB579-D430-D906-C51B-ED3D73D058DA}"/>
              </a:ext>
            </a:extLst>
          </p:cNvPr>
          <p:cNvSpPr>
            <a:spLocks noGrp="1"/>
          </p:cNvSpPr>
          <p:nvPr>
            <p:ph type="sldNum" sz="quarter" idx="5"/>
          </p:nvPr>
        </p:nvSpPr>
        <p:spPr/>
        <p:txBody>
          <a:bodyPr/>
          <a:lstStyle/>
          <a:p>
            <a:fld id="{E49C6714-DB55-4642-89AE-3D1E79A974A4}" type="slidenum">
              <a:rPr lang="en-US" smtClean="0"/>
              <a:pPr/>
              <a:t>19</a:t>
            </a:fld>
            <a:endParaRPr lang="en-US"/>
          </a:p>
        </p:txBody>
      </p:sp>
    </p:spTree>
    <p:extLst>
      <p:ext uri="{BB962C8B-B14F-4D97-AF65-F5344CB8AC3E}">
        <p14:creationId xmlns:p14="http://schemas.microsoft.com/office/powerpoint/2010/main" val="38938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CB56F-C430-79EF-9EEE-0C700F8B7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6A28D-9E71-6324-DAB6-A924C3235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B960C-8235-0640-E8F9-6C4667E1B562}"/>
              </a:ext>
            </a:extLst>
          </p:cNvPr>
          <p:cNvSpPr>
            <a:spLocks noGrp="1"/>
          </p:cNvSpPr>
          <p:nvPr>
            <p:ph type="body" idx="1"/>
          </p:nvPr>
        </p:nvSpPr>
        <p:spPr/>
        <p:txBody>
          <a:bodyPr/>
          <a:lstStyle/>
          <a:p>
            <a:pPr algn="l"/>
            <a:r>
              <a:rPr lang="en-US" b="0" i="0" dirty="0">
                <a:effectLst/>
                <a:latin typeface="-apple-system"/>
              </a:rPr>
              <a:t>We can liken this to how, when reverse-engineering a normal compiled computer program, one would need to start assigning variable names to the values stored in registers to keep track of them. Feature visualizations are essentially automatic variable names for neurons, which are roughly analogous to those registers or variables.</a:t>
            </a:r>
          </a:p>
        </p:txBody>
      </p:sp>
      <p:sp>
        <p:nvSpPr>
          <p:cNvPr id="4" name="Slide Number Placeholder 3">
            <a:extLst>
              <a:ext uri="{FF2B5EF4-FFF2-40B4-BE49-F238E27FC236}">
                <a16:creationId xmlns:a16="http://schemas.microsoft.com/office/drawing/2014/main" id="{24C88FA6-A6FD-C37B-2C68-B129E1307ADC}"/>
              </a:ext>
            </a:extLst>
          </p:cNvPr>
          <p:cNvSpPr>
            <a:spLocks noGrp="1"/>
          </p:cNvSpPr>
          <p:nvPr>
            <p:ph type="sldNum" sz="quarter" idx="5"/>
          </p:nvPr>
        </p:nvSpPr>
        <p:spPr/>
        <p:txBody>
          <a:bodyPr/>
          <a:lstStyle/>
          <a:p>
            <a:fld id="{E49C6714-DB55-4642-89AE-3D1E79A974A4}" type="slidenum">
              <a:rPr lang="en-US" smtClean="0"/>
              <a:pPr/>
              <a:t>20</a:t>
            </a:fld>
            <a:endParaRPr lang="en-US"/>
          </a:p>
        </p:txBody>
      </p:sp>
    </p:spTree>
    <p:extLst>
      <p:ext uri="{BB962C8B-B14F-4D97-AF65-F5344CB8AC3E}">
        <p14:creationId xmlns:p14="http://schemas.microsoft.com/office/powerpoint/2010/main" val="187291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ED107-E88A-D5EA-3258-0C4C495D6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159B3-DB10-9DC7-7721-970A61CB4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194E1C-BD2C-E2DB-6628-709FC4A9B1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23EFC1-37D1-077B-18FC-5904CCF030DA}"/>
              </a:ext>
            </a:extLst>
          </p:cNvPr>
          <p:cNvSpPr>
            <a:spLocks noGrp="1"/>
          </p:cNvSpPr>
          <p:nvPr>
            <p:ph type="sldNum" sz="quarter" idx="5"/>
          </p:nvPr>
        </p:nvSpPr>
        <p:spPr/>
        <p:txBody>
          <a:bodyPr/>
          <a:lstStyle/>
          <a:p>
            <a:fld id="{E49C6714-DB55-4642-89AE-3D1E79A974A4}" type="slidenum">
              <a:rPr lang="en-US" smtClean="0"/>
              <a:pPr/>
              <a:t>3</a:t>
            </a:fld>
            <a:endParaRPr lang="en-US"/>
          </a:p>
        </p:txBody>
      </p:sp>
    </p:spTree>
    <p:extLst>
      <p:ext uri="{BB962C8B-B14F-4D97-AF65-F5344CB8AC3E}">
        <p14:creationId xmlns:p14="http://schemas.microsoft.com/office/powerpoint/2010/main" val="2067312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D10AA-6338-621C-7921-8DC765C3A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7D090-1353-E954-6676-8B951AF67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10B267-53D7-FFE3-7BDC-B61354B0E1D9}"/>
              </a:ext>
            </a:extLst>
          </p:cNvPr>
          <p:cNvSpPr>
            <a:spLocks noGrp="1"/>
          </p:cNvSpPr>
          <p:nvPr>
            <p:ph type="body" idx="1"/>
          </p:nvPr>
        </p:nvSpPr>
        <p:spPr/>
        <p:txBody>
          <a:bodyPr/>
          <a:lstStyle/>
          <a:p>
            <a:pPr algn="l"/>
            <a:r>
              <a:rPr lang="en-US" b="0" i="0" dirty="0">
                <a:effectLst/>
                <a:latin typeface="-apple-system"/>
              </a:rPr>
              <a:t>An alternative approach is to think of there as being a vector over input neurons at each spatial position and to apply feature visualization to each of those vectors. You can think of this as telling us what the weights in that position are collectively looking for.</a:t>
            </a:r>
          </a:p>
          <a:p>
            <a:pPr algn="l"/>
            <a:r>
              <a:rPr lang="en-US" b="0" i="0" dirty="0">
                <a:effectLst/>
                <a:latin typeface="-apple-system"/>
              </a:rPr>
              <a:t>As we see, the car neuron broadly responds to window features above wheel features.</a:t>
            </a:r>
          </a:p>
        </p:txBody>
      </p:sp>
      <p:sp>
        <p:nvSpPr>
          <p:cNvPr id="4" name="Slide Number Placeholder 3">
            <a:extLst>
              <a:ext uri="{FF2B5EF4-FFF2-40B4-BE49-F238E27FC236}">
                <a16:creationId xmlns:a16="http://schemas.microsoft.com/office/drawing/2014/main" id="{8FCF5C5C-A932-7FCD-4809-1EEB08756C97}"/>
              </a:ext>
            </a:extLst>
          </p:cNvPr>
          <p:cNvSpPr>
            <a:spLocks noGrp="1"/>
          </p:cNvSpPr>
          <p:nvPr>
            <p:ph type="sldNum" sz="quarter" idx="5"/>
          </p:nvPr>
        </p:nvSpPr>
        <p:spPr/>
        <p:txBody>
          <a:bodyPr/>
          <a:lstStyle/>
          <a:p>
            <a:fld id="{E49C6714-DB55-4642-89AE-3D1E79A974A4}" type="slidenum">
              <a:rPr lang="en-US" smtClean="0"/>
              <a:pPr/>
              <a:t>21</a:t>
            </a:fld>
            <a:endParaRPr lang="en-US"/>
          </a:p>
        </p:txBody>
      </p:sp>
    </p:spTree>
    <p:extLst>
      <p:ext uri="{BB962C8B-B14F-4D97-AF65-F5344CB8AC3E}">
        <p14:creationId xmlns:p14="http://schemas.microsoft.com/office/powerpoint/2010/main" val="140384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BFC31-9E13-2ED2-C60A-28FEC0FB07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EA882-EE57-B3BD-C098-C593D0C036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6241C-2F42-2E80-AF4C-FFE00AA4AF76}"/>
              </a:ext>
            </a:extLst>
          </p:cNvPr>
          <p:cNvSpPr>
            <a:spLocks noGrp="1"/>
          </p:cNvSpPr>
          <p:nvPr>
            <p:ph type="body" idx="1"/>
          </p:nvPr>
        </p:nvSpPr>
        <p:spPr/>
        <p:txBody>
          <a:bodyPr/>
          <a:lstStyle/>
          <a:p>
            <a:pPr algn="l"/>
            <a:r>
              <a:rPr lang="en-US" b="0" i="0" dirty="0">
                <a:effectLst/>
                <a:latin typeface="-apple-system"/>
              </a:rPr>
              <a:t>Feature visualization can also be applied to factorizations of the weights</a:t>
            </a:r>
          </a:p>
          <a:p>
            <a:pPr algn="l"/>
            <a:r>
              <a:rPr lang="en-US" b="0" i="0" dirty="0">
                <a:effectLst/>
                <a:latin typeface="-apple-system"/>
              </a:rPr>
              <a:t>Combining High-Frequency factor and Low-Frequency factor</a:t>
            </a: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77C6E93D-69E2-5CD8-8CF9-A8379F4BAB57}"/>
              </a:ext>
            </a:extLst>
          </p:cNvPr>
          <p:cNvSpPr>
            <a:spLocks noGrp="1"/>
          </p:cNvSpPr>
          <p:nvPr>
            <p:ph type="sldNum" sz="quarter" idx="5"/>
          </p:nvPr>
        </p:nvSpPr>
        <p:spPr/>
        <p:txBody>
          <a:bodyPr/>
          <a:lstStyle/>
          <a:p>
            <a:fld id="{E49C6714-DB55-4642-89AE-3D1E79A974A4}" type="slidenum">
              <a:rPr lang="en-US" smtClean="0"/>
              <a:pPr/>
              <a:t>22</a:t>
            </a:fld>
            <a:endParaRPr lang="en-US"/>
          </a:p>
        </p:txBody>
      </p:sp>
    </p:spTree>
    <p:extLst>
      <p:ext uri="{BB962C8B-B14F-4D97-AF65-F5344CB8AC3E}">
        <p14:creationId xmlns:p14="http://schemas.microsoft.com/office/powerpoint/2010/main" val="3954862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07F86-97F8-FE9A-1FE4-489F9975C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48026-8AF0-2B4C-BB76-3EBB0F4A7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EE253-F828-9A09-5338-782854D7262F}"/>
              </a:ext>
            </a:extLst>
          </p:cNvPr>
          <p:cNvSpPr>
            <a:spLocks noGrp="1"/>
          </p:cNvSpPr>
          <p:nvPr>
            <p:ph type="body" idx="1"/>
          </p:nvPr>
        </p:nvSpPr>
        <p:spPr/>
        <p:txBody>
          <a:bodyPr/>
          <a:lstStyle/>
          <a:p>
            <a:pPr algn="l"/>
            <a:r>
              <a:rPr lang="en-US" b="0" i="0" dirty="0">
                <a:effectLst/>
                <a:latin typeface="-apple-system"/>
              </a:rPr>
              <a:t>Feature visualization can also be applied to factorizations of the weights</a:t>
            </a:r>
          </a:p>
          <a:p>
            <a:pPr algn="l"/>
            <a:r>
              <a:rPr lang="en-US" b="0" i="0" dirty="0">
                <a:effectLst/>
                <a:latin typeface="-apple-system"/>
              </a:rPr>
              <a:t>Combining High-Frequency factor and Low-Frequency factor</a:t>
            </a: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0334D0A9-D3EC-ED72-249C-43A334D4548F}"/>
              </a:ext>
            </a:extLst>
          </p:cNvPr>
          <p:cNvSpPr>
            <a:spLocks noGrp="1"/>
          </p:cNvSpPr>
          <p:nvPr>
            <p:ph type="sldNum" sz="quarter" idx="5"/>
          </p:nvPr>
        </p:nvSpPr>
        <p:spPr/>
        <p:txBody>
          <a:bodyPr/>
          <a:lstStyle/>
          <a:p>
            <a:fld id="{E49C6714-DB55-4642-89AE-3D1E79A974A4}" type="slidenum">
              <a:rPr lang="en-US" smtClean="0"/>
              <a:pPr/>
              <a:t>23</a:t>
            </a:fld>
            <a:endParaRPr lang="en-US"/>
          </a:p>
        </p:txBody>
      </p:sp>
    </p:spTree>
    <p:extLst>
      <p:ext uri="{BB962C8B-B14F-4D97-AF65-F5344CB8AC3E}">
        <p14:creationId xmlns:p14="http://schemas.microsoft.com/office/powerpoint/2010/main" val="703709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CD5A1-895F-283C-10B8-1220A367B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B8F6C-BDBC-C186-20CC-15FC91FB0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2863C-3B89-0FBE-3572-534D34ACD6DA}"/>
              </a:ext>
            </a:extLst>
          </p:cNvPr>
          <p:cNvSpPr>
            <a:spLocks noGrp="1"/>
          </p:cNvSpPr>
          <p:nvPr>
            <p:ph type="body" idx="1"/>
          </p:nvPr>
        </p:nvSpPr>
        <p:spPr/>
        <p:txBody>
          <a:bodyPr/>
          <a:lstStyle/>
          <a:p>
            <a:pPr algn="l"/>
            <a:r>
              <a:rPr lang="en-US" b="0" i="0" dirty="0">
                <a:effectLst/>
                <a:latin typeface="-apple-system"/>
              </a:rPr>
              <a:t>Feature visualization can also be applied to factorizations of the weights</a:t>
            </a:r>
          </a:p>
          <a:p>
            <a:pPr algn="l"/>
            <a:r>
              <a:rPr lang="en-US" b="0" i="0" dirty="0">
                <a:effectLst/>
                <a:latin typeface="-apple-system"/>
              </a:rPr>
              <a:t>Combining High-Frequency factor and Low-Frequency factor</a:t>
            </a: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18A43AFB-E882-7B19-9597-10E724EDC50B}"/>
              </a:ext>
            </a:extLst>
          </p:cNvPr>
          <p:cNvSpPr>
            <a:spLocks noGrp="1"/>
          </p:cNvSpPr>
          <p:nvPr>
            <p:ph type="sldNum" sz="quarter" idx="5"/>
          </p:nvPr>
        </p:nvSpPr>
        <p:spPr/>
        <p:txBody>
          <a:bodyPr/>
          <a:lstStyle/>
          <a:p>
            <a:fld id="{E49C6714-DB55-4642-89AE-3D1E79A974A4}" type="slidenum">
              <a:rPr lang="en-US" smtClean="0"/>
              <a:pPr/>
              <a:t>24</a:t>
            </a:fld>
            <a:endParaRPr lang="en-US"/>
          </a:p>
        </p:txBody>
      </p:sp>
    </p:spTree>
    <p:extLst>
      <p:ext uri="{BB962C8B-B14F-4D97-AF65-F5344CB8AC3E}">
        <p14:creationId xmlns:p14="http://schemas.microsoft.com/office/powerpoint/2010/main" val="3043330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A571-1E4B-1751-8351-F9D486384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5F03F-E68C-3BFB-D5DB-C2F30A79E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4414FD-9E08-B75A-5DE3-1E4B9022BB8F}"/>
              </a:ext>
            </a:extLst>
          </p:cNvPr>
          <p:cNvSpPr>
            <a:spLocks noGrp="1"/>
          </p:cNvSpPr>
          <p:nvPr>
            <p:ph type="body" idx="1"/>
          </p:nvPr>
        </p:nvSpPr>
        <p:spPr/>
        <p:txBody>
          <a:bodyPr/>
          <a:lstStyle/>
          <a:p>
            <a:pPr algn="l"/>
            <a:r>
              <a:rPr lang="en-US" b="0" i="0" dirty="0">
                <a:effectLst/>
                <a:latin typeface="-apple-system"/>
              </a:rPr>
              <a:t>Feature visualization can also be applied to factorizations of the weights</a:t>
            </a:r>
          </a:p>
          <a:p>
            <a:pPr algn="l"/>
            <a:r>
              <a:rPr lang="en-US" b="0" i="0" dirty="0">
                <a:effectLst/>
                <a:latin typeface="-apple-system"/>
              </a:rPr>
              <a:t>Combining High-Frequency factor and Low-Frequency factor</a:t>
            </a: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1A074E17-6C61-8BAD-2B28-E73BF6A13C1E}"/>
              </a:ext>
            </a:extLst>
          </p:cNvPr>
          <p:cNvSpPr>
            <a:spLocks noGrp="1"/>
          </p:cNvSpPr>
          <p:nvPr>
            <p:ph type="sldNum" sz="quarter" idx="5"/>
          </p:nvPr>
        </p:nvSpPr>
        <p:spPr/>
        <p:txBody>
          <a:bodyPr/>
          <a:lstStyle/>
          <a:p>
            <a:fld id="{E49C6714-DB55-4642-89AE-3D1E79A974A4}" type="slidenum">
              <a:rPr lang="en-US" smtClean="0"/>
              <a:pPr/>
              <a:t>25</a:t>
            </a:fld>
            <a:endParaRPr lang="en-US"/>
          </a:p>
        </p:txBody>
      </p:sp>
    </p:spTree>
    <p:extLst>
      <p:ext uri="{BB962C8B-B14F-4D97-AF65-F5344CB8AC3E}">
        <p14:creationId xmlns:p14="http://schemas.microsoft.com/office/powerpoint/2010/main" val="3884020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139F2-62C1-7FBB-10F3-569D56366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C8CA4-DA76-B482-3712-4AC9ABD83B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60BA0-82B7-9374-3E03-1C11E85AF32E}"/>
              </a:ext>
            </a:extLst>
          </p:cNvPr>
          <p:cNvSpPr>
            <a:spLocks noGrp="1"/>
          </p:cNvSpPr>
          <p:nvPr>
            <p:ph type="body" idx="1"/>
          </p:nvPr>
        </p:nvSpPr>
        <p:spPr/>
        <p:txBody>
          <a:bodyPr/>
          <a:lstStyle/>
          <a:p>
            <a:pPr algn="l"/>
            <a:r>
              <a:rPr lang="en-US" b="0" i="0" dirty="0">
                <a:effectLst/>
                <a:latin typeface="-apple-system"/>
              </a:rPr>
              <a:t>Feature visualization can also be applied to factorizations of the weights</a:t>
            </a:r>
          </a:p>
          <a:p>
            <a:pPr algn="l"/>
            <a:r>
              <a:rPr lang="en-US" b="0" i="0" dirty="0">
                <a:effectLst/>
                <a:latin typeface="-apple-system"/>
              </a:rPr>
              <a:t>Combining High-Frequency factor and Low-Frequency factor</a:t>
            </a: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3181010A-F934-3A0A-4B1B-30C8B99A936C}"/>
              </a:ext>
            </a:extLst>
          </p:cNvPr>
          <p:cNvSpPr>
            <a:spLocks noGrp="1"/>
          </p:cNvSpPr>
          <p:nvPr>
            <p:ph type="sldNum" sz="quarter" idx="5"/>
          </p:nvPr>
        </p:nvSpPr>
        <p:spPr/>
        <p:txBody>
          <a:bodyPr/>
          <a:lstStyle/>
          <a:p>
            <a:fld id="{E49C6714-DB55-4642-89AE-3D1E79A974A4}" type="slidenum">
              <a:rPr lang="en-US" smtClean="0"/>
              <a:pPr/>
              <a:t>26</a:t>
            </a:fld>
            <a:endParaRPr lang="en-US"/>
          </a:p>
        </p:txBody>
      </p:sp>
    </p:spTree>
    <p:extLst>
      <p:ext uri="{BB962C8B-B14F-4D97-AF65-F5344CB8AC3E}">
        <p14:creationId xmlns:p14="http://schemas.microsoft.com/office/powerpoint/2010/main" val="1628235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F11C4-FE87-9968-A816-C91E5DBEB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34EC3-1DEF-F860-CA0A-ABA0119E7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A92D9-8132-A4FE-24A3-64F02FD765C7}"/>
              </a:ext>
            </a:extLst>
          </p:cNvPr>
          <p:cNvSpPr>
            <a:spLocks noGrp="1"/>
          </p:cNvSpPr>
          <p:nvPr>
            <p:ph type="body" idx="1"/>
          </p:nvPr>
        </p:nvSpPr>
        <p:spPr/>
        <p:txBody>
          <a:bodyPr/>
          <a:lstStyle/>
          <a:p>
            <a:pPr algn="l"/>
            <a:r>
              <a:rPr lang="en-US" b="0" i="0" dirty="0">
                <a:effectLst/>
                <a:latin typeface="-apple-system"/>
              </a:rPr>
              <a:t>Feature visualization can also be applied to factorizations of the weights</a:t>
            </a:r>
          </a:p>
          <a:p>
            <a:pPr algn="l"/>
            <a:r>
              <a:rPr lang="en-US" b="0" i="0" dirty="0">
                <a:effectLst/>
                <a:latin typeface="-apple-system"/>
              </a:rPr>
              <a:t>Combining High-Frequency factor and Low-Frequency factor</a:t>
            </a: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EF09B00B-BC83-EB3E-4BB4-68A9EE2C0F29}"/>
              </a:ext>
            </a:extLst>
          </p:cNvPr>
          <p:cNvSpPr>
            <a:spLocks noGrp="1"/>
          </p:cNvSpPr>
          <p:nvPr>
            <p:ph type="sldNum" sz="quarter" idx="5"/>
          </p:nvPr>
        </p:nvSpPr>
        <p:spPr/>
        <p:txBody>
          <a:bodyPr/>
          <a:lstStyle/>
          <a:p>
            <a:fld id="{E49C6714-DB55-4642-89AE-3D1E79A974A4}" type="slidenum">
              <a:rPr lang="en-US" smtClean="0"/>
              <a:pPr/>
              <a:t>27</a:t>
            </a:fld>
            <a:endParaRPr lang="en-US"/>
          </a:p>
        </p:txBody>
      </p:sp>
    </p:spTree>
    <p:extLst>
      <p:ext uri="{BB962C8B-B14F-4D97-AF65-F5344CB8AC3E}">
        <p14:creationId xmlns:p14="http://schemas.microsoft.com/office/powerpoint/2010/main" val="3674731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0CCEB-21B7-0652-7C14-FD4E767A0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314009-C91A-B7CA-A318-DEA7E9435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D2443-B800-9613-84B9-0701AE95F85A}"/>
              </a:ext>
            </a:extLst>
          </p:cNvPr>
          <p:cNvSpPr>
            <a:spLocks noGrp="1"/>
          </p:cNvSpPr>
          <p:nvPr>
            <p:ph type="body" idx="1"/>
          </p:nvPr>
        </p:nvSpPr>
        <p:spPr/>
        <p:txBody>
          <a:bodyPr/>
          <a:lstStyle/>
          <a:p>
            <a:pPr algn="l"/>
            <a:r>
              <a:rPr lang="en-US" dirty="0"/>
              <a:t>Using backpropagation, we can highlight pixels of the input image based on the amount of the gradient they receive, which shows their contribution to the final score. </a:t>
            </a:r>
            <a:endParaRPr lang="en-US" b="0" i="0" dirty="0">
              <a:effectLst/>
              <a:latin typeface="-apple-system"/>
            </a:endParaRPr>
          </a:p>
        </p:txBody>
      </p:sp>
      <p:sp>
        <p:nvSpPr>
          <p:cNvPr id="4" name="Slide Number Placeholder 3">
            <a:extLst>
              <a:ext uri="{FF2B5EF4-FFF2-40B4-BE49-F238E27FC236}">
                <a16:creationId xmlns:a16="http://schemas.microsoft.com/office/drawing/2014/main" id="{F8FCD7A2-7AB1-C3E2-CCF1-C80EB3E39FEA}"/>
              </a:ext>
            </a:extLst>
          </p:cNvPr>
          <p:cNvSpPr>
            <a:spLocks noGrp="1"/>
          </p:cNvSpPr>
          <p:nvPr>
            <p:ph type="sldNum" sz="quarter" idx="5"/>
          </p:nvPr>
        </p:nvSpPr>
        <p:spPr/>
        <p:txBody>
          <a:bodyPr/>
          <a:lstStyle/>
          <a:p>
            <a:fld id="{E49C6714-DB55-4642-89AE-3D1E79A974A4}" type="slidenum">
              <a:rPr lang="en-US" smtClean="0"/>
              <a:pPr/>
              <a:t>28</a:t>
            </a:fld>
            <a:endParaRPr lang="en-US"/>
          </a:p>
        </p:txBody>
      </p:sp>
    </p:spTree>
    <p:extLst>
      <p:ext uri="{BB962C8B-B14F-4D97-AF65-F5344CB8AC3E}">
        <p14:creationId xmlns:p14="http://schemas.microsoft.com/office/powerpoint/2010/main" val="2565732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C5BAA-E7BF-01C8-2B78-19E318D4F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C491E2-6D28-91DF-1E6F-002D24901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52A42F-AC98-7A71-1834-F58988A3E577}"/>
              </a:ext>
            </a:extLst>
          </p:cNvPr>
          <p:cNvSpPr>
            <a:spLocks noGrp="1"/>
          </p:cNvSpPr>
          <p:nvPr>
            <p:ph type="body" idx="1"/>
          </p:nvPr>
        </p:nvSpPr>
        <p:spPr/>
        <p:txBody>
          <a:bodyPr/>
          <a:lstStyle/>
          <a:p>
            <a:pPr algn="l"/>
            <a:r>
              <a:rPr lang="en-US" dirty="0"/>
              <a:t>The maps were extracted using a single back-propagation pass through a classification </a:t>
            </a:r>
            <a:r>
              <a:rPr lang="en-US" dirty="0" err="1"/>
              <a:t>ConvNet</a:t>
            </a:r>
            <a:r>
              <a:rPr lang="en-US" dirty="0"/>
              <a:t>. No additional annotation (except for the image labels) was used in training. Note: For color images like the one shown here, we take the maximum derivative of the three derivatives</a:t>
            </a:r>
            <a:endParaRPr lang="en-US" b="0" i="0" dirty="0">
              <a:effectLst/>
              <a:latin typeface="-apple-system"/>
            </a:endParaRPr>
          </a:p>
        </p:txBody>
      </p:sp>
      <p:sp>
        <p:nvSpPr>
          <p:cNvPr id="4" name="Slide Number Placeholder 3">
            <a:extLst>
              <a:ext uri="{FF2B5EF4-FFF2-40B4-BE49-F238E27FC236}">
                <a16:creationId xmlns:a16="http://schemas.microsoft.com/office/drawing/2014/main" id="{CCD8983C-8454-B25E-3534-219079D425A3}"/>
              </a:ext>
            </a:extLst>
          </p:cNvPr>
          <p:cNvSpPr>
            <a:spLocks noGrp="1"/>
          </p:cNvSpPr>
          <p:nvPr>
            <p:ph type="sldNum" sz="quarter" idx="5"/>
          </p:nvPr>
        </p:nvSpPr>
        <p:spPr/>
        <p:txBody>
          <a:bodyPr/>
          <a:lstStyle/>
          <a:p>
            <a:fld id="{E49C6714-DB55-4642-89AE-3D1E79A974A4}" type="slidenum">
              <a:rPr lang="en-US" smtClean="0"/>
              <a:pPr/>
              <a:t>29</a:t>
            </a:fld>
            <a:endParaRPr lang="en-US"/>
          </a:p>
        </p:txBody>
      </p:sp>
    </p:spTree>
    <p:extLst>
      <p:ext uri="{BB962C8B-B14F-4D97-AF65-F5344CB8AC3E}">
        <p14:creationId xmlns:p14="http://schemas.microsoft.com/office/powerpoint/2010/main" val="767947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63F94-6162-C729-53F6-3E14469FF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BF129-4318-75DC-5C6A-63B0F41AD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37FCD-9D76-9FD7-A567-8CFAAC0EE087}"/>
              </a:ext>
            </a:extLst>
          </p:cNvPr>
          <p:cNvSpPr>
            <a:spLocks noGrp="1"/>
          </p:cNvSpPr>
          <p:nvPr>
            <p:ph type="body" idx="1"/>
          </p:nvPr>
        </p:nvSpPr>
        <p:spPr/>
        <p:txBody>
          <a:bodyPr/>
          <a:lstStyle/>
          <a:p>
            <a:pPr algn="l"/>
            <a:r>
              <a:rPr lang="en-US" dirty="0"/>
              <a:t>An image classification CNN takes an input image and outputs the image label. We want the know what part of the image the model is “looking” at, while making the prediction?</a:t>
            </a:r>
            <a:endParaRPr lang="en-US" b="0" i="0" dirty="0">
              <a:effectLst/>
              <a:latin typeface="-apple-system"/>
            </a:endParaRPr>
          </a:p>
        </p:txBody>
      </p:sp>
      <p:sp>
        <p:nvSpPr>
          <p:cNvPr id="4" name="Slide Number Placeholder 3">
            <a:extLst>
              <a:ext uri="{FF2B5EF4-FFF2-40B4-BE49-F238E27FC236}">
                <a16:creationId xmlns:a16="http://schemas.microsoft.com/office/drawing/2014/main" id="{11F7E9DC-80D4-C4C0-B0A8-A848F231C675}"/>
              </a:ext>
            </a:extLst>
          </p:cNvPr>
          <p:cNvSpPr>
            <a:spLocks noGrp="1"/>
          </p:cNvSpPr>
          <p:nvPr>
            <p:ph type="sldNum" sz="quarter" idx="5"/>
          </p:nvPr>
        </p:nvSpPr>
        <p:spPr/>
        <p:txBody>
          <a:bodyPr/>
          <a:lstStyle/>
          <a:p>
            <a:fld id="{E49C6714-DB55-4642-89AE-3D1E79A974A4}" type="slidenum">
              <a:rPr lang="en-US" smtClean="0"/>
              <a:pPr/>
              <a:t>30</a:t>
            </a:fld>
            <a:endParaRPr lang="en-US"/>
          </a:p>
        </p:txBody>
      </p:sp>
    </p:spTree>
    <p:extLst>
      <p:ext uri="{BB962C8B-B14F-4D97-AF65-F5344CB8AC3E}">
        <p14:creationId xmlns:p14="http://schemas.microsoft.com/office/powerpoint/2010/main" val="77364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F0626-C0C0-6086-C0EC-671046DC9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5907D9-565F-A92C-7441-77ACB6700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FBF0DC-A17C-283C-30E4-CF1D1ACC72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6315E1-10DC-82A7-757B-B474511D9FE3}"/>
              </a:ext>
            </a:extLst>
          </p:cNvPr>
          <p:cNvSpPr>
            <a:spLocks noGrp="1"/>
          </p:cNvSpPr>
          <p:nvPr>
            <p:ph type="sldNum" sz="quarter" idx="5"/>
          </p:nvPr>
        </p:nvSpPr>
        <p:spPr/>
        <p:txBody>
          <a:bodyPr/>
          <a:lstStyle/>
          <a:p>
            <a:fld id="{E49C6714-DB55-4642-89AE-3D1E79A974A4}" type="slidenum">
              <a:rPr lang="en-US" smtClean="0"/>
              <a:pPr/>
              <a:t>4</a:t>
            </a:fld>
            <a:endParaRPr lang="en-US"/>
          </a:p>
        </p:txBody>
      </p:sp>
    </p:spTree>
    <p:extLst>
      <p:ext uri="{BB962C8B-B14F-4D97-AF65-F5344CB8AC3E}">
        <p14:creationId xmlns:p14="http://schemas.microsoft.com/office/powerpoint/2010/main" val="1852274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A181-5C95-9A54-D7E5-092DA1B46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2B69F-E7D8-4E19-54AC-0A3A13533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A0BC2-E489-18EF-21D6-43C5EDBEF302}"/>
              </a:ext>
            </a:extLst>
          </p:cNvPr>
          <p:cNvSpPr>
            <a:spLocks noGrp="1"/>
          </p:cNvSpPr>
          <p:nvPr>
            <p:ph type="body" idx="1"/>
          </p:nvPr>
        </p:nvSpPr>
        <p:spPr/>
        <p:txBody>
          <a:bodyPr/>
          <a:lstStyle/>
          <a:p>
            <a:pPr algn="l"/>
            <a:r>
              <a:rPr lang="en-US" dirty="0"/>
              <a:t>An image classification CNN takes an input image and outputs the image label. We want the know what part of the image the model is “looking” at, while making the prediction?</a:t>
            </a:r>
            <a:endParaRPr lang="en-US" b="0" i="0" dirty="0">
              <a:effectLst/>
              <a:latin typeface="-apple-system"/>
            </a:endParaRPr>
          </a:p>
        </p:txBody>
      </p:sp>
      <p:sp>
        <p:nvSpPr>
          <p:cNvPr id="4" name="Slide Number Placeholder 3">
            <a:extLst>
              <a:ext uri="{FF2B5EF4-FFF2-40B4-BE49-F238E27FC236}">
                <a16:creationId xmlns:a16="http://schemas.microsoft.com/office/drawing/2014/main" id="{EBB4596B-ADA7-2DD3-0243-1F15F629C32F}"/>
              </a:ext>
            </a:extLst>
          </p:cNvPr>
          <p:cNvSpPr>
            <a:spLocks noGrp="1"/>
          </p:cNvSpPr>
          <p:nvPr>
            <p:ph type="sldNum" sz="quarter" idx="5"/>
          </p:nvPr>
        </p:nvSpPr>
        <p:spPr/>
        <p:txBody>
          <a:bodyPr/>
          <a:lstStyle/>
          <a:p>
            <a:fld id="{E49C6714-DB55-4642-89AE-3D1E79A974A4}" type="slidenum">
              <a:rPr lang="en-US" smtClean="0"/>
              <a:pPr/>
              <a:t>31</a:t>
            </a:fld>
            <a:endParaRPr lang="en-US"/>
          </a:p>
        </p:txBody>
      </p:sp>
    </p:spTree>
    <p:extLst>
      <p:ext uri="{BB962C8B-B14F-4D97-AF65-F5344CB8AC3E}">
        <p14:creationId xmlns:p14="http://schemas.microsoft.com/office/powerpoint/2010/main" val="1570229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6B500-8FB5-5D82-2476-A6BBF9DE27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63A070-29B1-B2CB-4CC2-B08914DFB2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DC604-9774-3697-EB6E-62293083C55C}"/>
              </a:ext>
            </a:extLst>
          </p:cNvPr>
          <p:cNvSpPr>
            <a:spLocks noGrp="1"/>
          </p:cNvSpPr>
          <p:nvPr>
            <p:ph type="body" idx="1"/>
          </p:nvPr>
        </p:nvSpPr>
        <p:spPr/>
        <p:txBody>
          <a:bodyPr/>
          <a:lstStyle/>
          <a:p>
            <a:pPr algn="l"/>
            <a:r>
              <a:rPr lang="en-US" dirty="0"/>
              <a:t>A method to estimate which sub-part of the image the model focuses at when making a particular prediction. For example, Dog in the above image.</a:t>
            </a:r>
            <a:endParaRPr lang="en-US" b="0" i="0" dirty="0">
              <a:effectLst/>
              <a:latin typeface="-apple-system"/>
            </a:endParaRPr>
          </a:p>
        </p:txBody>
      </p:sp>
      <p:sp>
        <p:nvSpPr>
          <p:cNvPr id="4" name="Slide Number Placeholder 3">
            <a:extLst>
              <a:ext uri="{FF2B5EF4-FFF2-40B4-BE49-F238E27FC236}">
                <a16:creationId xmlns:a16="http://schemas.microsoft.com/office/drawing/2014/main" id="{E1C0716A-2C4D-FE65-7B57-B83226BF4032}"/>
              </a:ext>
            </a:extLst>
          </p:cNvPr>
          <p:cNvSpPr>
            <a:spLocks noGrp="1"/>
          </p:cNvSpPr>
          <p:nvPr>
            <p:ph type="sldNum" sz="quarter" idx="5"/>
          </p:nvPr>
        </p:nvSpPr>
        <p:spPr/>
        <p:txBody>
          <a:bodyPr/>
          <a:lstStyle/>
          <a:p>
            <a:fld id="{E49C6714-DB55-4642-89AE-3D1E79A974A4}" type="slidenum">
              <a:rPr lang="en-US" smtClean="0"/>
              <a:pPr/>
              <a:t>32</a:t>
            </a:fld>
            <a:endParaRPr lang="en-US"/>
          </a:p>
        </p:txBody>
      </p:sp>
    </p:spTree>
    <p:extLst>
      <p:ext uri="{BB962C8B-B14F-4D97-AF65-F5344CB8AC3E}">
        <p14:creationId xmlns:p14="http://schemas.microsoft.com/office/powerpoint/2010/main" val="3652505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DC589-9355-0AA1-3618-91E2EE600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E22C8B-44F4-BE6B-AF65-A5763155A0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8FEDC7-4417-E22A-71F6-9EA0B4371DFA}"/>
              </a:ext>
            </a:extLst>
          </p:cNvPr>
          <p:cNvSpPr>
            <a:spLocks noGrp="1"/>
          </p:cNvSpPr>
          <p:nvPr>
            <p:ph type="body" idx="1"/>
          </p:nvPr>
        </p:nvSpPr>
        <p:spPr/>
        <p:txBody>
          <a:bodyPr/>
          <a:lstStyle/>
          <a:p>
            <a:pPr algn="l"/>
            <a:r>
              <a:rPr lang="en-US" dirty="0"/>
              <a:t>A method to estimate which sub-part of the image the model focuses at when making a particular prediction. For example, Dog in the above image.</a:t>
            </a:r>
            <a:endParaRPr lang="en-US" b="0" i="0" dirty="0">
              <a:effectLst/>
              <a:latin typeface="-apple-system"/>
            </a:endParaRPr>
          </a:p>
        </p:txBody>
      </p:sp>
      <p:sp>
        <p:nvSpPr>
          <p:cNvPr id="4" name="Slide Number Placeholder 3">
            <a:extLst>
              <a:ext uri="{FF2B5EF4-FFF2-40B4-BE49-F238E27FC236}">
                <a16:creationId xmlns:a16="http://schemas.microsoft.com/office/drawing/2014/main" id="{6731F2E5-5470-A289-47E5-ADA27D6FA98D}"/>
              </a:ext>
            </a:extLst>
          </p:cNvPr>
          <p:cNvSpPr>
            <a:spLocks noGrp="1"/>
          </p:cNvSpPr>
          <p:nvPr>
            <p:ph type="sldNum" sz="quarter" idx="5"/>
          </p:nvPr>
        </p:nvSpPr>
        <p:spPr/>
        <p:txBody>
          <a:bodyPr/>
          <a:lstStyle/>
          <a:p>
            <a:fld id="{E49C6714-DB55-4642-89AE-3D1E79A974A4}" type="slidenum">
              <a:rPr lang="en-US" smtClean="0"/>
              <a:pPr/>
              <a:t>33</a:t>
            </a:fld>
            <a:endParaRPr lang="en-US"/>
          </a:p>
        </p:txBody>
      </p:sp>
    </p:spTree>
    <p:extLst>
      <p:ext uri="{BB962C8B-B14F-4D97-AF65-F5344CB8AC3E}">
        <p14:creationId xmlns:p14="http://schemas.microsoft.com/office/powerpoint/2010/main" val="3683386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D767B-2936-3C6B-846E-5311AFF78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6A4B0-491B-BDC5-41E7-E30762E760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83B4E-F323-1DC7-BCD4-A4544F607FF8}"/>
              </a:ext>
            </a:extLst>
          </p:cNvPr>
          <p:cNvSpPr>
            <a:spLocks noGrp="1"/>
          </p:cNvSpPr>
          <p:nvPr>
            <p:ph type="body" idx="1"/>
          </p:nvPr>
        </p:nvSpPr>
        <p:spPr/>
        <p:txBody>
          <a:bodyPr/>
          <a:lstStyle/>
          <a:p>
            <a:pPr algn="l"/>
            <a:r>
              <a:rPr lang="en-US" dirty="0"/>
              <a:t>A method to estimate which sub-part of the image the model focuses at when making a particular prediction. For example, Dog in the above image.</a:t>
            </a:r>
            <a:endParaRPr lang="en-US" b="0" i="0" dirty="0">
              <a:effectLst/>
              <a:latin typeface="-apple-system"/>
            </a:endParaRPr>
          </a:p>
        </p:txBody>
      </p:sp>
      <p:sp>
        <p:nvSpPr>
          <p:cNvPr id="4" name="Slide Number Placeholder 3">
            <a:extLst>
              <a:ext uri="{FF2B5EF4-FFF2-40B4-BE49-F238E27FC236}">
                <a16:creationId xmlns:a16="http://schemas.microsoft.com/office/drawing/2014/main" id="{DCA203FD-2D0F-24D3-CA4C-F8FBDBE6EE78}"/>
              </a:ext>
            </a:extLst>
          </p:cNvPr>
          <p:cNvSpPr>
            <a:spLocks noGrp="1"/>
          </p:cNvSpPr>
          <p:nvPr>
            <p:ph type="sldNum" sz="quarter" idx="5"/>
          </p:nvPr>
        </p:nvSpPr>
        <p:spPr/>
        <p:txBody>
          <a:bodyPr/>
          <a:lstStyle/>
          <a:p>
            <a:fld id="{E49C6714-DB55-4642-89AE-3D1E79A974A4}" type="slidenum">
              <a:rPr lang="en-US" smtClean="0"/>
              <a:pPr/>
              <a:t>34</a:t>
            </a:fld>
            <a:endParaRPr lang="en-US"/>
          </a:p>
        </p:txBody>
      </p:sp>
    </p:spTree>
    <p:extLst>
      <p:ext uri="{BB962C8B-B14F-4D97-AF65-F5344CB8AC3E}">
        <p14:creationId xmlns:p14="http://schemas.microsoft.com/office/powerpoint/2010/main" val="984680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AD1C9-735C-551F-9B67-564F0274F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385A0-4B3E-18DC-34C7-90A505709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9FC6C-31A5-5EB8-58F6-AAA687983138}"/>
              </a:ext>
            </a:extLst>
          </p:cNvPr>
          <p:cNvSpPr>
            <a:spLocks noGrp="1"/>
          </p:cNvSpPr>
          <p:nvPr>
            <p:ph type="body" idx="1"/>
          </p:nvPr>
        </p:nvSpPr>
        <p:spPr/>
        <p:txBody>
          <a:bodyPr/>
          <a:lstStyle/>
          <a:p>
            <a:pPr algn="l"/>
            <a:r>
              <a:rPr lang="en-US" dirty="0"/>
              <a:t>A method to estimate which sub-part of the image the model focuses at when making a particular prediction. For example, Dog in the above image.</a:t>
            </a:r>
            <a:endParaRPr lang="en-US" b="0" i="0" dirty="0">
              <a:effectLst/>
              <a:latin typeface="-apple-system"/>
            </a:endParaRPr>
          </a:p>
        </p:txBody>
      </p:sp>
      <p:sp>
        <p:nvSpPr>
          <p:cNvPr id="4" name="Slide Number Placeholder 3">
            <a:extLst>
              <a:ext uri="{FF2B5EF4-FFF2-40B4-BE49-F238E27FC236}">
                <a16:creationId xmlns:a16="http://schemas.microsoft.com/office/drawing/2014/main" id="{2B540AD8-BB6C-1C6D-2190-E6FD694C736A}"/>
              </a:ext>
            </a:extLst>
          </p:cNvPr>
          <p:cNvSpPr>
            <a:spLocks noGrp="1"/>
          </p:cNvSpPr>
          <p:nvPr>
            <p:ph type="sldNum" sz="quarter" idx="5"/>
          </p:nvPr>
        </p:nvSpPr>
        <p:spPr/>
        <p:txBody>
          <a:bodyPr/>
          <a:lstStyle/>
          <a:p>
            <a:fld id="{E49C6714-DB55-4642-89AE-3D1E79A974A4}" type="slidenum">
              <a:rPr lang="en-US" smtClean="0"/>
              <a:pPr/>
              <a:t>35</a:t>
            </a:fld>
            <a:endParaRPr lang="en-US"/>
          </a:p>
        </p:txBody>
      </p:sp>
    </p:spTree>
    <p:extLst>
      <p:ext uri="{BB962C8B-B14F-4D97-AF65-F5344CB8AC3E}">
        <p14:creationId xmlns:p14="http://schemas.microsoft.com/office/powerpoint/2010/main" val="681656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AA85A-348D-CF72-9FBD-56999BB2F9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DD585-0B8E-0AAA-1C4D-C67D1112A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C30E09-F348-D607-A878-E9E1EA2C15AD}"/>
              </a:ext>
            </a:extLst>
          </p:cNvPr>
          <p:cNvSpPr>
            <a:spLocks noGrp="1"/>
          </p:cNvSpPr>
          <p:nvPr>
            <p:ph type="body" idx="1"/>
          </p:nvPr>
        </p:nvSpPr>
        <p:spPr/>
        <p:txBody>
          <a:bodyPr/>
          <a:lstStyle/>
          <a:p>
            <a:pPr algn="l"/>
            <a:r>
              <a:rPr lang="en-US" dirty="0"/>
              <a:t>A method to estimate which sub-part of the image the model focuses at when making a particular prediction. For example, Dog in the above image.</a:t>
            </a:r>
            <a:endParaRPr lang="en-US" b="0" i="0" dirty="0">
              <a:effectLst/>
              <a:latin typeface="-apple-system"/>
            </a:endParaRPr>
          </a:p>
        </p:txBody>
      </p:sp>
      <p:sp>
        <p:nvSpPr>
          <p:cNvPr id="4" name="Slide Number Placeholder 3">
            <a:extLst>
              <a:ext uri="{FF2B5EF4-FFF2-40B4-BE49-F238E27FC236}">
                <a16:creationId xmlns:a16="http://schemas.microsoft.com/office/drawing/2014/main" id="{F45D59E8-B829-013A-EC97-C393BE2E53B7}"/>
              </a:ext>
            </a:extLst>
          </p:cNvPr>
          <p:cNvSpPr>
            <a:spLocks noGrp="1"/>
          </p:cNvSpPr>
          <p:nvPr>
            <p:ph type="sldNum" sz="quarter" idx="5"/>
          </p:nvPr>
        </p:nvSpPr>
        <p:spPr/>
        <p:txBody>
          <a:bodyPr/>
          <a:lstStyle/>
          <a:p>
            <a:fld id="{E49C6714-DB55-4642-89AE-3D1E79A974A4}" type="slidenum">
              <a:rPr lang="en-US" smtClean="0"/>
              <a:pPr/>
              <a:t>36</a:t>
            </a:fld>
            <a:endParaRPr lang="en-US"/>
          </a:p>
        </p:txBody>
      </p:sp>
    </p:spTree>
    <p:extLst>
      <p:ext uri="{BB962C8B-B14F-4D97-AF65-F5344CB8AC3E}">
        <p14:creationId xmlns:p14="http://schemas.microsoft.com/office/powerpoint/2010/main" val="97727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ADAA9-DBEC-E163-5AF2-761B42CC7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2A8D6-D712-E1DF-FE23-3117FD3F3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D66F5-97CC-BBD4-5C85-63705873DE31}"/>
              </a:ext>
            </a:extLst>
          </p:cNvPr>
          <p:cNvSpPr>
            <a:spLocks noGrp="1"/>
          </p:cNvSpPr>
          <p:nvPr>
            <p:ph type="body" idx="1"/>
          </p:nvPr>
        </p:nvSpPr>
        <p:spPr/>
        <p:txBody>
          <a:bodyPr/>
          <a:lstStyle/>
          <a:p>
            <a:pPr algn="l"/>
            <a:r>
              <a:rPr lang="en-US" dirty="0"/>
              <a:t>The basic idea behind Grad-CAM is the same as the basic idea behind CAM: we want to exploit the spatial information that is preserved through convolutional layers, in order to understand which parts of an input image were important for a classification decision.</a:t>
            </a:r>
          </a:p>
          <a:p>
            <a:pPr algn="l"/>
            <a:r>
              <a:rPr lang="en-US" dirty="0"/>
              <a:t>Grad-CAM is applied to a neural network that is done training; in other words, the weights of the neural network are fixed. We feed an image into the network to calculate the Grad-CAM heatmap for that image for a chosen class of interest.</a:t>
            </a:r>
          </a:p>
          <a:p>
            <a:pPr algn="l"/>
            <a:r>
              <a:rPr lang="en-US" dirty="0"/>
              <a:t>Both CAM and Grad-CAM are local backpropagation-based interpretation methods. They are model-specific as they can be used exclusively for interpretation of convolutional neural networks.</a:t>
            </a:r>
            <a:endParaRPr lang="en-US" b="0" i="0" dirty="0">
              <a:effectLst/>
              <a:latin typeface="-apple-system"/>
            </a:endParaRPr>
          </a:p>
        </p:txBody>
      </p:sp>
      <p:sp>
        <p:nvSpPr>
          <p:cNvPr id="4" name="Slide Number Placeholder 3">
            <a:extLst>
              <a:ext uri="{FF2B5EF4-FFF2-40B4-BE49-F238E27FC236}">
                <a16:creationId xmlns:a16="http://schemas.microsoft.com/office/drawing/2014/main" id="{951674A9-C208-2900-CB70-1734D08BF9B8}"/>
              </a:ext>
            </a:extLst>
          </p:cNvPr>
          <p:cNvSpPr>
            <a:spLocks noGrp="1"/>
          </p:cNvSpPr>
          <p:nvPr>
            <p:ph type="sldNum" sz="quarter" idx="5"/>
          </p:nvPr>
        </p:nvSpPr>
        <p:spPr/>
        <p:txBody>
          <a:bodyPr/>
          <a:lstStyle/>
          <a:p>
            <a:fld id="{E49C6714-DB55-4642-89AE-3D1E79A974A4}" type="slidenum">
              <a:rPr lang="en-US" smtClean="0"/>
              <a:pPr/>
              <a:t>37</a:t>
            </a:fld>
            <a:endParaRPr lang="en-US"/>
          </a:p>
        </p:txBody>
      </p:sp>
    </p:spTree>
    <p:extLst>
      <p:ext uri="{BB962C8B-B14F-4D97-AF65-F5344CB8AC3E}">
        <p14:creationId xmlns:p14="http://schemas.microsoft.com/office/powerpoint/2010/main" val="3343048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46BF-FED0-1460-32BC-CF3A4E545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4D0D5-C9F4-1D6F-F93C-6B7F1A0C4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28F19-2A00-448A-9EAA-6C79E8C0E0FC}"/>
              </a:ext>
            </a:extLst>
          </p:cNvPr>
          <p:cNvSpPr>
            <a:spLocks noGrp="1"/>
          </p:cNvSpPr>
          <p:nvPr>
            <p:ph type="body" idx="1"/>
          </p:nvPr>
        </p:nvSpPr>
        <p:spPr/>
        <p:txBody>
          <a:bodyPr/>
          <a:lstStyle/>
          <a:p>
            <a:pPr algn="l"/>
            <a:r>
              <a:rPr lang="en-US" dirty="0"/>
              <a:t>The basic idea behind Grad-CAM is the same as the basic idea behind CAM: we want to exploit the spatial information that is preserved through convolutional layers, in order to understand which parts of an input image were important for a classification decision.</a:t>
            </a:r>
          </a:p>
          <a:p>
            <a:pPr algn="l"/>
            <a:r>
              <a:rPr lang="en-US" dirty="0"/>
              <a:t>Grad-CAM is applied to a neural network that is done training; in other words, the weights of the neural network are fixed. We feed an image into the network to calculate the Grad-CAM heatmap for that image for a chosen class of interest.</a:t>
            </a:r>
          </a:p>
          <a:p>
            <a:pPr algn="l"/>
            <a:r>
              <a:rPr lang="en-US" dirty="0"/>
              <a:t>Both CAM and Grad-CAM are local backpropagation-based interpretation methods. They are model-specific as they can be used exclusively for interpretation of convolutional neural networks.</a:t>
            </a:r>
            <a:endParaRPr lang="en-US" b="0" i="0" dirty="0">
              <a:effectLst/>
              <a:latin typeface="-apple-system"/>
            </a:endParaRPr>
          </a:p>
        </p:txBody>
      </p:sp>
      <p:sp>
        <p:nvSpPr>
          <p:cNvPr id="4" name="Slide Number Placeholder 3">
            <a:extLst>
              <a:ext uri="{FF2B5EF4-FFF2-40B4-BE49-F238E27FC236}">
                <a16:creationId xmlns:a16="http://schemas.microsoft.com/office/drawing/2014/main" id="{4AADE16F-C7A3-FD5C-FA96-9C0B1D7A4A16}"/>
              </a:ext>
            </a:extLst>
          </p:cNvPr>
          <p:cNvSpPr>
            <a:spLocks noGrp="1"/>
          </p:cNvSpPr>
          <p:nvPr>
            <p:ph type="sldNum" sz="quarter" idx="5"/>
          </p:nvPr>
        </p:nvSpPr>
        <p:spPr/>
        <p:txBody>
          <a:bodyPr/>
          <a:lstStyle/>
          <a:p>
            <a:fld id="{E49C6714-DB55-4642-89AE-3D1E79A974A4}" type="slidenum">
              <a:rPr lang="en-US" smtClean="0"/>
              <a:pPr/>
              <a:t>38</a:t>
            </a:fld>
            <a:endParaRPr lang="en-US"/>
          </a:p>
        </p:txBody>
      </p:sp>
    </p:spTree>
    <p:extLst>
      <p:ext uri="{BB962C8B-B14F-4D97-AF65-F5344CB8AC3E}">
        <p14:creationId xmlns:p14="http://schemas.microsoft.com/office/powerpoint/2010/main" val="3810548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761C-7845-DB43-CB3B-5172331DA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3A2BA-FF7E-9F8E-3962-7F9498DD6D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311A0-70F3-A673-E55F-5EDA67F39421}"/>
              </a:ext>
            </a:extLst>
          </p:cNvPr>
          <p:cNvSpPr>
            <a:spLocks noGrp="1"/>
          </p:cNvSpPr>
          <p:nvPr>
            <p:ph type="body" idx="1"/>
          </p:nvPr>
        </p:nvSpPr>
        <p:spPr/>
        <p:txBody>
          <a:bodyPr/>
          <a:lstStyle/>
          <a:p>
            <a:pPr algn="l"/>
            <a:r>
              <a:rPr lang="en-US" dirty="0"/>
              <a:t>Grad-CAM can only produce coarse-grained visualizations. </a:t>
            </a:r>
          </a:p>
          <a:p>
            <a:pPr algn="l"/>
            <a:r>
              <a:rPr lang="en-US" dirty="0"/>
              <a:t>Guided Grad-CAM combines </a:t>
            </a:r>
            <a:r>
              <a:rPr lang="en-US" dirty="0" err="1"/>
              <a:t>GuidedBackpropagation</a:t>
            </a:r>
            <a:r>
              <a:rPr lang="en-US" dirty="0"/>
              <a:t> with Grad-CAM by simply perform an elementwise multiplication of </a:t>
            </a:r>
            <a:r>
              <a:rPr lang="en-US" dirty="0" err="1"/>
              <a:t>GuidedBackpropagation</a:t>
            </a:r>
            <a:r>
              <a:rPr lang="en-US" dirty="0"/>
              <a:t> with Grad-CAM.</a:t>
            </a:r>
            <a:endParaRPr lang="en-US" b="0" i="0" dirty="0">
              <a:effectLst/>
              <a:latin typeface="-apple-system"/>
            </a:endParaRPr>
          </a:p>
        </p:txBody>
      </p:sp>
      <p:sp>
        <p:nvSpPr>
          <p:cNvPr id="4" name="Slide Number Placeholder 3">
            <a:extLst>
              <a:ext uri="{FF2B5EF4-FFF2-40B4-BE49-F238E27FC236}">
                <a16:creationId xmlns:a16="http://schemas.microsoft.com/office/drawing/2014/main" id="{1488F6CB-6053-C127-2A47-3727B2D97B99}"/>
              </a:ext>
            </a:extLst>
          </p:cNvPr>
          <p:cNvSpPr>
            <a:spLocks noGrp="1"/>
          </p:cNvSpPr>
          <p:nvPr>
            <p:ph type="sldNum" sz="quarter" idx="5"/>
          </p:nvPr>
        </p:nvSpPr>
        <p:spPr/>
        <p:txBody>
          <a:bodyPr/>
          <a:lstStyle/>
          <a:p>
            <a:fld id="{E49C6714-DB55-4642-89AE-3D1E79A974A4}" type="slidenum">
              <a:rPr lang="en-US" smtClean="0"/>
              <a:pPr/>
              <a:t>39</a:t>
            </a:fld>
            <a:endParaRPr lang="en-US"/>
          </a:p>
        </p:txBody>
      </p:sp>
    </p:spTree>
    <p:extLst>
      <p:ext uri="{BB962C8B-B14F-4D97-AF65-F5344CB8AC3E}">
        <p14:creationId xmlns:p14="http://schemas.microsoft.com/office/powerpoint/2010/main" val="946687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E80CB-D9C8-05B5-D995-2DA978DBEA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FB1A9-42A8-FA02-B161-45C5E89A6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5660F-771B-CA32-42C2-2AC8A97EA42C}"/>
              </a:ext>
            </a:extLst>
          </p:cNvPr>
          <p:cNvSpPr>
            <a:spLocks noGrp="1"/>
          </p:cNvSpPr>
          <p:nvPr>
            <p:ph type="body" idx="1"/>
          </p:nvPr>
        </p:nvSpPr>
        <p:spPr/>
        <p:txBody>
          <a:bodyPr/>
          <a:lstStyle/>
          <a:p>
            <a:pPr algn="l"/>
            <a:r>
              <a:rPr lang="en-US" dirty="0"/>
              <a:t>Grad-CAM can only produce coarse-grained visualizations. </a:t>
            </a:r>
          </a:p>
          <a:p>
            <a:pPr algn="l"/>
            <a:r>
              <a:rPr lang="en-US" dirty="0"/>
              <a:t>Guided Grad-CAM combines </a:t>
            </a:r>
            <a:r>
              <a:rPr lang="en-US" dirty="0" err="1"/>
              <a:t>GuidedBackpropagation</a:t>
            </a:r>
            <a:r>
              <a:rPr lang="en-US" dirty="0"/>
              <a:t> with Grad-CAM by simply perform an elementwise multiplication of </a:t>
            </a:r>
            <a:r>
              <a:rPr lang="en-US" dirty="0" err="1"/>
              <a:t>GuidedBackpropagation</a:t>
            </a:r>
            <a:r>
              <a:rPr lang="en-US" dirty="0"/>
              <a:t> with Grad-CAM.</a:t>
            </a:r>
            <a:endParaRPr lang="en-US" b="0" i="0" dirty="0">
              <a:effectLst/>
              <a:latin typeface="-apple-system"/>
            </a:endParaRPr>
          </a:p>
        </p:txBody>
      </p:sp>
      <p:sp>
        <p:nvSpPr>
          <p:cNvPr id="4" name="Slide Number Placeholder 3">
            <a:extLst>
              <a:ext uri="{FF2B5EF4-FFF2-40B4-BE49-F238E27FC236}">
                <a16:creationId xmlns:a16="http://schemas.microsoft.com/office/drawing/2014/main" id="{E4C24495-93F4-C9FC-A607-84CEF850735B}"/>
              </a:ext>
            </a:extLst>
          </p:cNvPr>
          <p:cNvSpPr>
            <a:spLocks noGrp="1"/>
          </p:cNvSpPr>
          <p:nvPr>
            <p:ph type="sldNum" sz="quarter" idx="5"/>
          </p:nvPr>
        </p:nvSpPr>
        <p:spPr/>
        <p:txBody>
          <a:bodyPr/>
          <a:lstStyle/>
          <a:p>
            <a:fld id="{E49C6714-DB55-4642-89AE-3D1E79A974A4}" type="slidenum">
              <a:rPr lang="en-US" smtClean="0"/>
              <a:pPr/>
              <a:t>40</a:t>
            </a:fld>
            <a:endParaRPr lang="en-US"/>
          </a:p>
        </p:txBody>
      </p:sp>
    </p:spTree>
    <p:extLst>
      <p:ext uri="{BB962C8B-B14F-4D97-AF65-F5344CB8AC3E}">
        <p14:creationId xmlns:p14="http://schemas.microsoft.com/office/powerpoint/2010/main" val="27430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7834C-F885-EC2B-E876-617F99521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99F79-3CEA-B8F0-4FCE-977CD74E2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FBEB-65D5-59B2-4AF3-C6DB6B1261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3AF2AC-7C25-4706-22AE-F90E058D1A25}"/>
              </a:ext>
            </a:extLst>
          </p:cNvPr>
          <p:cNvSpPr>
            <a:spLocks noGrp="1"/>
          </p:cNvSpPr>
          <p:nvPr>
            <p:ph type="sldNum" sz="quarter" idx="5"/>
          </p:nvPr>
        </p:nvSpPr>
        <p:spPr/>
        <p:txBody>
          <a:bodyPr/>
          <a:lstStyle/>
          <a:p>
            <a:fld id="{E49C6714-DB55-4642-89AE-3D1E79A974A4}" type="slidenum">
              <a:rPr lang="en-US" smtClean="0"/>
              <a:pPr/>
              <a:t>5</a:t>
            </a:fld>
            <a:endParaRPr lang="en-US"/>
          </a:p>
        </p:txBody>
      </p:sp>
    </p:spTree>
    <p:extLst>
      <p:ext uri="{BB962C8B-B14F-4D97-AF65-F5344CB8AC3E}">
        <p14:creationId xmlns:p14="http://schemas.microsoft.com/office/powerpoint/2010/main" val="3046758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3A962-C2CD-05ED-6B8D-4418622C3E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D16F0-8467-21C9-B034-B1BA853896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4196D-2C2D-510E-F416-A2E4DB7AF2D8}"/>
              </a:ext>
            </a:extLst>
          </p:cNvPr>
          <p:cNvSpPr>
            <a:spLocks noGrp="1"/>
          </p:cNvSpPr>
          <p:nvPr>
            <p:ph type="body" idx="1"/>
          </p:nvPr>
        </p:nvSpPr>
        <p:spPr/>
        <p:txBody>
          <a:bodyPr/>
          <a:lstStyle/>
          <a:p>
            <a:pPr algn="l">
              <a:buFont typeface="Arial" panose="020B0604020202020204" pitchFamily="34" charset="0"/>
              <a:buChar char="•"/>
            </a:pPr>
            <a:r>
              <a:rPr lang="en-US" b="1" i="0" dirty="0">
                <a:effectLst/>
                <a:latin typeface="-apple-system"/>
              </a:rPr>
              <a:t>Activations:</a:t>
            </a:r>
            <a:r>
              <a:rPr lang="en-US" b="0" i="0" dirty="0">
                <a:effectLst/>
                <a:latin typeface="-apple-system"/>
              </a:rPr>
              <a:t> We generally think of these as being “what” the network saw. If understanding a neural network is like reverse compiling a computer program, the neurons are the variables, and the activations are the values of those variables.</a:t>
            </a:r>
          </a:p>
          <a:p>
            <a:pPr algn="l">
              <a:buFont typeface="Arial" panose="020B0604020202020204" pitchFamily="34" charset="0"/>
              <a:buChar char="•"/>
            </a:pPr>
            <a:endParaRPr lang="en-US" b="0" i="0" dirty="0">
              <a:effectLst/>
              <a:latin typeface="-apple-system"/>
            </a:endParaRPr>
          </a:p>
          <a:p>
            <a:pPr algn="l">
              <a:buFont typeface="Arial" panose="020B0604020202020204" pitchFamily="34" charset="0"/>
              <a:buChar char="•"/>
            </a:pPr>
            <a:r>
              <a:rPr lang="en-US" b="1" i="0" dirty="0">
                <a:effectLst/>
                <a:latin typeface="-apple-system"/>
              </a:rPr>
              <a:t>Weights:</a:t>
            </a:r>
            <a:r>
              <a:rPr lang="en-US" b="0" i="0" dirty="0">
                <a:effectLst/>
                <a:latin typeface="-apple-system"/>
              </a:rPr>
              <a:t> We generally think of these as being “how” the neural network computes one layer from the previous one. In the reverse engineering analogy, these are compiled assembly instructions.</a:t>
            </a:r>
          </a:p>
          <a:p>
            <a:pPr algn="l">
              <a:buFont typeface="Arial" panose="020B0604020202020204" pitchFamily="34" charset="0"/>
              <a:buChar char="•"/>
            </a:pPr>
            <a:endParaRPr lang="en-US" b="0" i="0" dirty="0">
              <a:effectLst/>
              <a:latin typeface="-apple-system"/>
            </a:endParaRPr>
          </a:p>
          <a:p>
            <a:pPr algn="l">
              <a:buFont typeface="Arial" panose="020B0604020202020204" pitchFamily="34" charset="0"/>
              <a:buChar char="•"/>
            </a:pPr>
            <a:r>
              <a:rPr lang="en-US" b="1" i="0" dirty="0">
                <a:effectLst/>
                <a:latin typeface="-apple-system"/>
              </a:rPr>
              <a:t>Attributions:</a:t>
            </a:r>
            <a:r>
              <a:rPr lang="en-US" b="0" i="0" dirty="0">
                <a:effectLst/>
                <a:latin typeface="-apple-system"/>
              </a:rPr>
              <a:t> Attributions try to tell us the extent to which one neuron influenced a later neuron.[2, 3]</a:t>
            </a:r>
          </a:p>
          <a:p>
            <a:pPr algn="l">
              <a:buFont typeface="Arial" panose="020B0604020202020204" pitchFamily="34" charset="0"/>
              <a:buChar char="•"/>
            </a:pPr>
            <a:r>
              <a:rPr lang="en-US" b="0" i="0" dirty="0">
                <a:effectLst/>
                <a:latin typeface="-apple-system"/>
              </a:rPr>
              <a:t>We often think of this as “why” the neuron fired. We need to be careful with attributions, because they’re a human-defined object on top of a neural network rather than a fundamental object. They aren’t always well defined, and people mean different things by them. (They are very well defined if you are only operating across adjacent layers!)</a:t>
            </a:r>
          </a:p>
          <a:p>
            <a:endParaRPr lang="en-US" dirty="0"/>
          </a:p>
        </p:txBody>
      </p:sp>
      <p:sp>
        <p:nvSpPr>
          <p:cNvPr id="4" name="Slide Number Placeholder 3">
            <a:extLst>
              <a:ext uri="{FF2B5EF4-FFF2-40B4-BE49-F238E27FC236}">
                <a16:creationId xmlns:a16="http://schemas.microsoft.com/office/drawing/2014/main" id="{78F1CAF9-0621-3A53-0FCA-9913047FBCD1}"/>
              </a:ext>
            </a:extLst>
          </p:cNvPr>
          <p:cNvSpPr>
            <a:spLocks noGrp="1"/>
          </p:cNvSpPr>
          <p:nvPr>
            <p:ph type="sldNum" sz="quarter" idx="5"/>
          </p:nvPr>
        </p:nvSpPr>
        <p:spPr/>
        <p:txBody>
          <a:bodyPr/>
          <a:lstStyle/>
          <a:p>
            <a:fld id="{E49C6714-DB55-4642-89AE-3D1E79A974A4}" type="slidenum">
              <a:rPr lang="en-US" smtClean="0"/>
              <a:pPr/>
              <a:t>6</a:t>
            </a:fld>
            <a:endParaRPr lang="en-US"/>
          </a:p>
        </p:txBody>
      </p:sp>
    </p:spTree>
    <p:extLst>
      <p:ext uri="{BB962C8B-B14F-4D97-AF65-F5344CB8AC3E}">
        <p14:creationId xmlns:p14="http://schemas.microsoft.com/office/powerpoint/2010/main" val="401371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C2C6F-CF75-EF47-81FE-9487F993E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889F7-7786-95BB-A45A-D0923AEC7E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29D3A-9F06-9302-48B3-4A0D3FF697FC}"/>
              </a:ext>
            </a:extLst>
          </p:cNvPr>
          <p:cNvSpPr>
            <a:spLocks noGrp="1"/>
          </p:cNvSpPr>
          <p:nvPr>
            <p:ph type="body" idx="1"/>
          </p:nvPr>
        </p:nvSpPr>
        <p:spPr/>
        <p:txBody>
          <a:bodyPr/>
          <a:lstStyle/>
          <a:p>
            <a:pPr algn="l"/>
            <a:r>
              <a:rPr lang="en-US" b="0" i="0" dirty="0">
                <a:effectLst/>
                <a:latin typeface="-apple-system"/>
              </a:rPr>
              <a:t>Interpretability methods often fail to take off because they’re hard to use. So before diving into sophisticated approaches, we wanted to offer a simple, easy to apply method.</a:t>
            </a:r>
          </a:p>
          <a:p>
            <a:pPr algn="l"/>
            <a:r>
              <a:rPr lang="en-US" b="0" i="0" dirty="0">
                <a:effectLst/>
                <a:latin typeface="-apple-system"/>
              </a:rPr>
              <a:t>In a convolutional network, the input weights for a given neuron have shape [width, height, </a:t>
            </a:r>
            <a:r>
              <a:rPr lang="en-US" b="0" i="0" dirty="0" err="1">
                <a:effectLst/>
                <a:latin typeface="-apple-system"/>
              </a:rPr>
              <a:t>input_channels</a:t>
            </a:r>
            <a:r>
              <a:rPr lang="en-US" b="0" i="0" dirty="0">
                <a:effectLst/>
                <a:latin typeface="-apple-system"/>
              </a:rPr>
              <a:t>]. Unless this is the first convolutional layer, this probably can’t be easily visualized because </a:t>
            </a:r>
            <a:r>
              <a:rPr lang="en-US" b="0" i="0" dirty="0" err="1">
                <a:effectLst/>
                <a:latin typeface="-apple-system"/>
              </a:rPr>
              <a:t>input_channels</a:t>
            </a:r>
            <a:r>
              <a:rPr lang="en-US" b="0" i="0" dirty="0">
                <a:effectLst/>
                <a:latin typeface="-apple-system"/>
              </a:rPr>
              <a:t> is large. (If this is the first convolutional layer, visualize it as is!) However, one can use dimensionality reduction to collapse </a:t>
            </a:r>
            <a:r>
              <a:rPr lang="en-US" b="0" i="0" dirty="0" err="1">
                <a:effectLst/>
                <a:latin typeface="-apple-system"/>
              </a:rPr>
              <a:t>input_channels</a:t>
            </a:r>
            <a:r>
              <a:rPr lang="en-US" b="0" i="0" dirty="0">
                <a:effectLst/>
                <a:latin typeface="-apple-system"/>
              </a:rPr>
              <a:t> down to 3 dimensions. We find one-sided NMF especially effective for this.</a:t>
            </a:r>
          </a:p>
          <a:p>
            <a:pPr algn="l"/>
            <a:endParaRPr lang="en-US" b="0" i="0" dirty="0">
              <a:effectLst/>
              <a:latin typeface="-apple-system"/>
            </a:endParaRPr>
          </a:p>
          <a:p>
            <a:pPr algn="l"/>
            <a:endParaRPr lang="en-US" b="0" i="0" dirty="0">
              <a:effectLst/>
              <a:latin typeface="-apple-system"/>
            </a:endParaRPr>
          </a:p>
          <a:p>
            <a:pPr algn="l"/>
            <a:r>
              <a:rPr lang="en-US" b="0" i="0" dirty="0">
                <a:solidFill>
                  <a:srgbClr val="000000"/>
                </a:solidFill>
                <a:effectLst/>
                <a:latin typeface="Roboto Slab" panose="020F0502020204030204" pitchFamily="34" charset="0"/>
              </a:rPr>
              <a:t>NMF was first introduced by </a:t>
            </a:r>
            <a:r>
              <a:rPr lang="en-US" b="0" i="0" dirty="0" err="1">
                <a:solidFill>
                  <a:srgbClr val="000000"/>
                </a:solidFill>
                <a:effectLst/>
                <a:latin typeface="Roboto Slab" panose="020F0502020204030204" pitchFamily="34" charset="0"/>
              </a:rPr>
              <a:t>Paatero</a:t>
            </a:r>
            <a:r>
              <a:rPr lang="en-US" b="0" i="0" dirty="0">
                <a:solidFill>
                  <a:srgbClr val="000000"/>
                </a:solidFill>
                <a:effectLst/>
                <a:latin typeface="Roboto Slab" panose="020F0502020204030204" pitchFamily="34" charset="0"/>
              </a:rPr>
              <a:t> </a:t>
            </a:r>
            <a:r>
              <a:rPr lang="en-US" b="0" i="0" dirty="0" err="1">
                <a:solidFill>
                  <a:srgbClr val="000000"/>
                </a:solidFill>
                <a:effectLst/>
                <a:latin typeface="Roboto Slab" panose="020F0502020204030204" pitchFamily="34" charset="0"/>
              </a:rPr>
              <a:t>andTapper</a:t>
            </a:r>
            <a:r>
              <a:rPr lang="en-US" b="0" i="0" dirty="0">
                <a:solidFill>
                  <a:srgbClr val="000000"/>
                </a:solidFill>
                <a:effectLst/>
                <a:latin typeface="Roboto Slab" panose="020F0502020204030204" pitchFamily="34" charset="0"/>
              </a:rPr>
              <a:t> in 1994, and </a:t>
            </a:r>
            <a:r>
              <a:rPr lang="en-US" b="0" i="0" dirty="0" err="1">
                <a:solidFill>
                  <a:srgbClr val="000000"/>
                </a:solidFill>
                <a:effectLst/>
                <a:latin typeface="Roboto Slab" panose="020F0502020204030204" pitchFamily="34" charset="0"/>
              </a:rPr>
              <a:t>popularised</a:t>
            </a:r>
            <a:r>
              <a:rPr lang="en-US" b="0" i="0" dirty="0">
                <a:solidFill>
                  <a:srgbClr val="000000"/>
                </a:solidFill>
                <a:effectLst/>
                <a:latin typeface="Roboto Slab" panose="020F0502020204030204" pitchFamily="34" charset="0"/>
              </a:rPr>
              <a:t> in a article by </a:t>
            </a:r>
            <a:r>
              <a:rPr lang="en-US" b="0" i="0" u="none" strike="noStrike" dirty="0">
                <a:solidFill>
                  <a:srgbClr val="0096CA"/>
                </a:solidFill>
                <a:effectLst/>
                <a:latin typeface="Roboto Slab" panose="020F0502020204030204" pitchFamily="34" charset="0"/>
                <a:hlinkClick r:id="rId3"/>
              </a:rPr>
              <a:t>Lee and Seung</a:t>
            </a:r>
            <a:r>
              <a:rPr lang="en-US" b="0" i="0" dirty="0">
                <a:solidFill>
                  <a:srgbClr val="000000"/>
                </a:solidFill>
                <a:effectLst/>
                <a:latin typeface="Roboto Slab" panose="020F0502020204030204" pitchFamily="34" charset="0"/>
              </a:rPr>
              <a:t> in 1999. Since then, the number of publications referencing the technique has grown rapidly</a:t>
            </a:r>
            <a:endParaRPr lang="en-US" b="0" i="0" dirty="0">
              <a:effectLst/>
              <a:latin typeface="-apple-system"/>
            </a:endParaRPr>
          </a:p>
          <a:p>
            <a:pPr algn="l"/>
            <a:endParaRPr lang="en-US" b="0" i="0" dirty="0">
              <a:effectLst/>
              <a:latin typeface="-apple-system"/>
            </a:endParaRP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89FA53B8-D1DF-876E-80E3-D0E688586F2B}"/>
              </a:ext>
            </a:extLst>
          </p:cNvPr>
          <p:cNvSpPr>
            <a:spLocks noGrp="1"/>
          </p:cNvSpPr>
          <p:nvPr>
            <p:ph type="sldNum" sz="quarter" idx="5"/>
          </p:nvPr>
        </p:nvSpPr>
        <p:spPr/>
        <p:txBody>
          <a:bodyPr/>
          <a:lstStyle/>
          <a:p>
            <a:fld id="{E49C6714-DB55-4642-89AE-3D1E79A974A4}" type="slidenum">
              <a:rPr lang="en-US" smtClean="0"/>
              <a:pPr/>
              <a:t>7</a:t>
            </a:fld>
            <a:endParaRPr lang="en-US"/>
          </a:p>
        </p:txBody>
      </p:sp>
    </p:spTree>
    <p:extLst>
      <p:ext uri="{BB962C8B-B14F-4D97-AF65-F5344CB8AC3E}">
        <p14:creationId xmlns:p14="http://schemas.microsoft.com/office/powerpoint/2010/main" val="130464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91BD-F00B-91C1-70CF-67E7D9CCC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0A6287-F95B-B725-D1D5-DE9ED74810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855EE-736C-ADD6-F2B7-EE3D5399F538}"/>
              </a:ext>
            </a:extLst>
          </p:cNvPr>
          <p:cNvSpPr>
            <a:spLocks noGrp="1"/>
          </p:cNvSpPr>
          <p:nvPr>
            <p:ph type="body" idx="1"/>
          </p:nvPr>
        </p:nvSpPr>
        <p:spPr/>
        <p:txBody>
          <a:bodyPr/>
          <a:lstStyle/>
          <a:p>
            <a:pPr algn="l">
              <a:buFont typeface="Arial" panose="020B0604020202020204" pitchFamily="34" charset="0"/>
              <a:buChar char="•"/>
            </a:pPr>
            <a:r>
              <a:rPr lang="en-US" b="1" i="0" dirty="0">
                <a:effectLst/>
                <a:latin typeface="-apple-system"/>
              </a:rPr>
              <a:t>Lack of Contextualization:</a:t>
            </a:r>
            <a:r>
              <a:rPr lang="en-US" b="0" i="0" dirty="0">
                <a:effectLst/>
                <a:latin typeface="-apple-system"/>
              </a:rPr>
              <a:t> Researchers often visualize weights in the first layer, because they are linked to RGB values that we understand. That connection makes weights in the first layer meaningful. But weights between hidden layers are meaningless by default: knowing nothing about either the source or the destination, how can we make sense of them?</a:t>
            </a:r>
          </a:p>
          <a:p>
            <a:pPr algn="l">
              <a:buFont typeface="Arial" panose="020B0604020202020204" pitchFamily="34" charset="0"/>
              <a:buChar char="•"/>
            </a:pPr>
            <a:r>
              <a:rPr lang="en-US" b="1" i="0" dirty="0">
                <a:effectLst/>
                <a:latin typeface="-apple-system"/>
              </a:rPr>
              <a:t>Indirect Interaction:</a:t>
            </a:r>
            <a:r>
              <a:rPr lang="en-US" b="0" i="0" dirty="0">
                <a:effectLst/>
                <a:latin typeface="-apple-system"/>
              </a:rPr>
              <a:t> Sometimes, the meaningful weight interactions are between neurons which aren’t literally adjacent in a neural network. For example, in a residual network, the output of one neuron can pass through the additive residual stream and linearly interact with a neuron much later in the network. In other cases, neurons may interact through intermediate neurons without significant nonlinear interactions. How can we efficiently reason about these interactions?</a:t>
            </a:r>
          </a:p>
          <a:p>
            <a:pPr algn="l">
              <a:buFont typeface="Arial" panose="020B0604020202020204" pitchFamily="34" charset="0"/>
              <a:buChar char="•"/>
            </a:pPr>
            <a:r>
              <a:rPr lang="en-US" b="1" i="0" dirty="0">
                <a:effectLst/>
                <a:latin typeface="-apple-system"/>
              </a:rPr>
              <a:t>Dimensionality and Scale:</a:t>
            </a:r>
            <a:r>
              <a:rPr lang="en-US" b="0" i="0" dirty="0">
                <a:effectLst/>
                <a:latin typeface="-apple-system"/>
              </a:rPr>
              <a:t> Neural networks have lots of neurons. Those neurons connect to lots of other neurons. There’s a lot of data to display! How can we reduce it to a human-scale amount of information?</a:t>
            </a:r>
          </a:p>
        </p:txBody>
      </p:sp>
      <p:sp>
        <p:nvSpPr>
          <p:cNvPr id="4" name="Slide Number Placeholder 3">
            <a:extLst>
              <a:ext uri="{FF2B5EF4-FFF2-40B4-BE49-F238E27FC236}">
                <a16:creationId xmlns:a16="http://schemas.microsoft.com/office/drawing/2014/main" id="{1CC71285-A0A8-D679-9EB2-A8DA571016F8}"/>
              </a:ext>
            </a:extLst>
          </p:cNvPr>
          <p:cNvSpPr>
            <a:spLocks noGrp="1"/>
          </p:cNvSpPr>
          <p:nvPr>
            <p:ph type="sldNum" sz="quarter" idx="5"/>
          </p:nvPr>
        </p:nvSpPr>
        <p:spPr/>
        <p:txBody>
          <a:bodyPr/>
          <a:lstStyle/>
          <a:p>
            <a:fld id="{E49C6714-DB55-4642-89AE-3D1E79A974A4}" type="slidenum">
              <a:rPr lang="en-US" smtClean="0"/>
              <a:pPr/>
              <a:t>8</a:t>
            </a:fld>
            <a:endParaRPr lang="en-US"/>
          </a:p>
        </p:txBody>
      </p:sp>
    </p:spTree>
    <p:extLst>
      <p:ext uri="{BB962C8B-B14F-4D97-AF65-F5344CB8AC3E}">
        <p14:creationId xmlns:p14="http://schemas.microsoft.com/office/powerpoint/2010/main" val="257945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9425A-22E1-665F-ADC9-CE340F51C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36CAD-31FA-B7DC-99F6-FE3BE971D5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2AD20C-AD1A-104C-4FA9-925F45960668}"/>
              </a:ext>
            </a:extLst>
          </p:cNvPr>
          <p:cNvSpPr>
            <a:spLocks noGrp="1"/>
          </p:cNvSpPr>
          <p:nvPr>
            <p:ph type="body" idx="1"/>
          </p:nvPr>
        </p:nvSpPr>
        <p:spPr/>
        <p:txBody>
          <a:bodyPr/>
          <a:lstStyle/>
          <a:p>
            <a:pPr algn="l"/>
            <a:r>
              <a:rPr lang="en-US" b="0" i="0" dirty="0">
                <a:effectLst/>
                <a:latin typeface="-apple-system"/>
              </a:rPr>
              <a:t>Interpretability methods often fail to take off because they’re hard to use. So before diving into sophisticated approaches, we wanted to offer a simple, easy to apply method.</a:t>
            </a:r>
          </a:p>
          <a:p>
            <a:pPr algn="l"/>
            <a:r>
              <a:rPr lang="en-US" b="0" i="0" dirty="0">
                <a:effectLst/>
                <a:latin typeface="-apple-system"/>
              </a:rPr>
              <a:t>In a convolutional network, the input weights for a given neuron have shape [width, height, </a:t>
            </a:r>
            <a:r>
              <a:rPr lang="en-US" b="0" i="0" dirty="0" err="1">
                <a:effectLst/>
                <a:latin typeface="-apple-system"/>
              </a:rPr>
              <a:t>input_channels</a:t>
            </a:r>
            <a:r>
              <a:rPr lang="en-US" b="0" i="0" dirty="0">
                <a:effectLst/>
                <a:latin typeface="-apple-system"/>
              </a:rPr>
              <a:t>]. Unless this is the first convolutional layer, this probably can’t be easily visualized because </a:t>
            </a:r>
            <a:r>
              <a:rPr lang="en-US" b="0" i="0" dirty="0" err="1">
                <a:effectLst/>
                <a:latin typeface="-apple-system"/>
              </a:rPr>
              <a:t>input_channels</a:t>
            </a:r>
            <a:r>
              <a:rPr lang="en-US" b="0" i="0" dirty="0">
                <a:effectLst/>
                <a:latin typeface="-apple-system"/>
              </a:rPr>
              <a:t> is large. (If this is the first convolutional layer, visualize it as is!) However, one can use dimensionality reduction to collapse </a:t>
            </a:r>
            <a:r>
              <a:rPr lang="en-US" b="0" i="0" dirty="0" err="1">
                <a:effectLst/>
                <a:latin typeface="-apple-system"/>
              </a:rPr>
              <a:t>input_channels</a:t>
            </a:r>
            <a:r>
              <a:rPr lang="en-US" b="0" i="0" dirty="0">
                <a:effectLst/>
                <a:latin typeface="-apple-system"/>
              </a:rPr>
              <a:t> down to 3 dimensions. We find one-sided NMF especially effective for this.</a:t>
            </a:r>
          </a:p>
          <a:p>
            <a:pPr algn="l"/>
            <a:endParaRPr lang="en-US" b="0" i="0" dirty="0">
              <a:effectLst/>
              <a:latin typeface="-apple-system"/>
            </a:endParaRPr>
          </a:p>
          <a:p>
            <a:pPr algn="l"/>
            <a:endParaRPr lang="en-US" b="0" i="0" dirty="0">
              <a:effectLst/>
              <a:latin typeface="-apple-system"/>
            </a:endParaRPr>
          </a:p>
          <a:p>
            <a:pPr algn="l"/>
            <a:r>
              <a:rPr lang="en-US" b="0" i="0" dirty="0">
                <a:solidFill>
                  <a:srgbClr val="000000"/>
                </a:solidFill>
                <a:effectLst/>
                <a:latin typeface="Roboto Slab" panose="020F0502020204030204" pitchFamily="34" charset="0"/>
              </a:rPr>
              <a:t>NMF was first introduced by </a:t>
            </a:r>
            <a:r>
              <a:rPr lang="en-US" b="0" i="0" dirty="0" err="1">
                <a:solidFill>
                  <a:srgbClr val="000000"/>
                </a:solidFill>
                <a:effectLst/>
                <a:latin typeface="Roboto Slab" panose="020F0502020204030204" pitchFamily="34" charset="0"/>
              </a:rPr>
              <a:t>Paatero</a:t>
            </a:r>
            <a:r>
              <a:rPr lang="en-US" b="0" i="0" dirty="0">
                <a:solidFill>
                  <a:srgbClr val="000000"/>
                </a:solidFill>
                <a:effectLst/>
                <a:latin typeface="Roboto Slab" panose="020F0502020204030204" pitchFamily="34" charset="0"/>
              </a:rPr>
              <a:t> </a:t>
            </a:r>
            <a:r>
              <a:rPr lang="en-US" b="0" i="0" dirty="0" err="1">
                <a:solidFill>
                  <a:srgbClr val="000000"/>
                </a:solidFill>
                <a:effectLst/>
                <a:latin typeface="Roboto Slab" panose="020F0502020204030204" pitchFamily="34" charset="0"/>
              </a:rPr>
              <a:t>andTapper</a:t>
            </a:r>
            <a:r>
              <a:rPr lang="en-US" b="0" i="0" dirty="0">
                <a:solidFill>
                  <a:srgbClr val="000000"/>
                </a:solidFill>
                <a:effectLst/>
                <a:latin typeface="Roboto Slab" panose="020F0502020204030204" pitchFamily="34" charset="0"/>
              </a:rPr>
              <a:t> in 1994, and </a:t>
            </a:r>
            <a:r>
              <a:rPr lang="en-US" b="0" i="0" dirty="0" err="1">
                <a:solidFill>
                  <a:srgbClr val="000000"/>
                </a:solidFill>
                <a:effectLst/>
                <a:latin typeface="Roboto Slab" panose="020F0502020204030204" pitchFamily="34" charset="0"/>
              </a:rPr>
              <a:t>popularised</a:t>
            </a:r>
            <a:r>
              <a:rPr lang="en-US" b="0" i="0" dirty="0">
                <a:solidFill>
                  <a:srgbClr val="000000"/>
                </a:solidFill>
                <a:effectLst/>
                <a:latin typeface="Roboto Slab" panose="020F0502020204030204" pitchFamily="34" charset="0"/>
              </a:rPr>
              <a:t> in a article by </a:t>
            </a:r>
            <a:r>
              <a:rPr lang="en-US" b="0" i="0" u="none" strike="noStrike" dirty="0">
                <a:solidFill>
                  <a:srgbClr val="0096CA"/>
                </a:solidFill>
                <a:effectLst/>
                <a:latin typeface="Roboto Slab" panose="020F0502020204030204" pitchFamily="34" charset="0"/>
                <a:hlinkClick r:id="rId3"/>
              </a:rPr>
              <a:t>Lee and Seung</a:t>
            </a:r>
            <a:r>
              <a:rPr lang="en-US" b="0" i="0" dirty="0">
                <a:solidFill>
                  <a:srgbClr val="000000"/>
                </a:solidFill>
                <a:effectLst/>
                <a:latin typeface="Roboto Slab" panose="020F0502020204030204" pitchFamily="34" charset="0"/>
              </a:rPr>
              <a:t> in 1999. Since then, the number of publications referencing the technique has grown rapidly</a:t>
            </a:r>
            <a:endParaRPr lang="en-US" b="0" i="0" dirty="0">
              <a:effectLst/>
              <a:latin typeface="-apple-system"/>
            </a:endParaRPr>
          </a:p>
          <a:p>
            <a:pPr algn="l"/>
            <a:endParaRPr lang="en-US" b="0" i="0" dirty="0">
              <a:effectLst/>
              <a:latin typeface="-apple-system"/>
            </a:endParaRPr>
          </a:p>
          <a:p>
            <a:pPr algn="l"/>
            <a:endParaRPr lang="en-US" b="0" i="0" dirty="0">
              <a:effectLst/>
              <a:latin typeface="-apple-system"/>
            </a:endParaRPr>
          </a:p>
        </p:txBody>
      </p:sp>
      <p:sp>
        <p:nvSpPr>
          <p:cNvPr id="4" name="Slide Number Placeholder 3">
            <a:extLst>
              <a:ext uri="{FF2B5EF4-FFF2-40B4-BE49-F238E27FC236}">
                <a16:creationId xmlns:a16="http://schemas.microsoft.com/office/drawing/2014/main" id="{5FEAF9F8-E0FB-E021-1C7E-4B4CC8ECB6D5}"/>
              </a:ext>
            </a:extLst>
          </p:cNvPr>
          <p:cNvSpPr>
            <a:spLocks noGrp="1"/>
          </p:cNvSpPr>
          <p:nvPr>
            <p:ph type="sldNum" sz="quarter" idx="5"/>
          </p:nvPr>
        </p:nvSpPr>
        <p:spPr/>
        <p:txBody>
          <a:bodyPr/>
          <a:lstStyle/>
          <a:p>
            <a:fld id="{E49C6714-DB55-4642-89AE-3D1E79A974A4}" type="slidenum">
              <a:rPr lang="en-US" smtClean="0"/>
              <a:pPr/>
              <a:t>9</a:t>
            </a:fld>
            <a:endParaRPr lang="en-US"/>
          </a:p>
        </p:txBody>
      </p:sp>
    </p:spTree>
    <p:extLst>
      <p:ext uri="{BB962C8B-B14F-4D97-AF65-F5344CB8AC3E}">
        <p14:creationId xmlns:p14="http://schemas.microsoft.com/office/powerpoint/2010/main" val="4228346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40467-3C8E-7FCB-1F03-96EF128C2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36AB2-9CD5-0B62-1637-84F72BA67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44268-413B-85F2-6E3A-806719C01B10}"/>
              </a:ext>
            </a:extLst>
          </p:cNvPr>
          <p:cNvSpPr>
            <a:spLocks noGrp="1"/>
          </p:cNvSpPr>
          <p:nvPr>
            <p:ph type="body" idx="1"/>
          </p:nvPr>
        </p:nvSpPr>
        <p:spPr/>
        <p:txBody>
          <a:bodyPr/>
          <a:lstStyle/>
          <a:p>
            <a:pPr algn="l" fontAlgn="base">
              <a:spcAft>
                <a:spcPts val="2025"/>
              </a:spcAft>
            </a:pPr>
            <a:r>
              <a:rPr lang="en-US" b="0" i="0" dirty="0">
                <a:solidFill>
                  <a:srgbClr val="000000"/>
                </a:solidFill>
                <a:effectLst/>
                <a:latin typeface="Roboto Slab" pitchFamily="2" charset="0"/>
              </a:rPr>
              <a:t>NMF approximates a matrix  with a low-rank matrix approximation such that .</a:t>
            </a:r>
          </a:p>
          <a:p>
            <a:pPr algn="l" fontAlgn="base">
              <a:spcAft>
                <a:spcPts val="2025"/>
              </a:spcAft>
            </a:pPr>
            <a:r>
              <a:rPr lang="en-US" b="0" i="0" dirty="0">
                <a:solidFill>
                  <a:srgbClr val="000000"/>
                </a:solidFill>
                <a:effectLst/>
                <a:latin typeface="Roboto Slab" pitchFamily="2" charset="0"/>
              </a:rPr>
              <a:t>For the discussion in this paper, we’ll assume that  is set up so that there are  data points each with  dimensions, and every </a:t>
            </a:r>
            <a:r>
              <a:rPr lang="en-US" b="0" i="1" dirty="0">
                <a:solidFill>
                  <a:srgbClr val="000000"/>
                </a:solidFill>
                <a:effectLst/>
                <a:latin typeface="inherit"/>
              </a:rPr>
              <a:t>column</a:t>
            </a:r>
            <a:r>
              <a:rPr lang="en-US" b="0" i="0" dirty="0">
                <a:solidFill>
                  <a:srgbClr val="000000"/>
                </a:solidFill>
                <a:effectLst/>
                <a:latin typeface="Roboto Slab" pitchFamily="2" charset="0"/>
              </a:rPr>
              <a:t> of  is a data point, i.e. .</a:t>
            </a:r>
          </a:p>
        </p:txBody>
      </p:sp>
      <p:sp>
        <p:nvSpPr>
          <p:cNvPr id="4" name="Slide Number Placeholder 3">
            <a:extLst>
              <a:ext uri="{FF2B5EF4-FFF2-40B4-BE49-F238E27FC236}">
                <a16:creationId xmlns:a16="http://schemas.microsoft.com/office/drawing/2014/main" id="{59935F66-92EA-3F63-BF63-64CCC6EAF5AE}"/>
              </a:ext>
            </a:extLst>
          </p:cNvPr>
          <p:cNvSpPr>
            <a:spLocks noGrp="1"/>
          </p:cNvSpPr>
          <p:nvPr>
            <p:ph type="sldNum" sz="quarter" idx="5"/>
          </p:nvPr>
        </p:nvSpPr>
        <p:spPr/>
        <p:txBody>
          <a:bodyPr/>
          <a:lstStyle/>
          <a:p>
            <a:fld id="{E49C6714-DB55-4642-89AE-3D1E79A974A4}" type="slidenum">
              <a:rPr lang="en-US" smtClean="0"/>
              <a:pPr/>
              <a:t>10</a:t>
            </a:fld>
            <a:endParaRPr lang="en-US"/>
          </a:p>
        </p:txBody>
      </p:sp>
    </p:spTree>
    <p:extLst>
      <p:ext uri="{BB962C8B-B14F-4D97-AF65-F5344CB8AC3E}">
        <p14:creationId xmlns:p14="http://schemas.microsoft.com/office/powerpoint/2010/main" val="16082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twitter.com/bilgicm" TargetMode="External"/><Relationship Id="rId2" Type="http://schemas.openxmlformats.org/officeDocument/2006/relationships/hyperlink" Target="http://www.cs.iit.edu/~mbilgic"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5C2B869B-E6BC-1BA6-F938-8B4555D3FE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882" t="40690" b="41598"/>
          <a:stretch/>
        </p:blipFill>
        <p:spPr>
          <a:xfrm>
            <a:off x="152400" y="990600"/>
            <a:ext cx="7315200" cy="1063752"/>
          </a:xfrm>
          <a:prstGeom prst="rect">
            <a:avLst/>
          </a:prstGeom>
        </p:spPr>
      </p:pic>
    </p:spTree>
    <p:extLst>
      <p:ext uri="{BB962C8B-B14F-4D97-AF65-F5344CB8AC3E}">
        <p14:creationId xmlns:p14="http://schemas.microsoft.com/office/powerpoint/2010/main" val="30272379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Re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2225" y="1433516"/>
            <a:ext cx="4019550" cy="3990975"/>
          </a:xfrm>
          <a:prstGeom prst="rect">
            <a:avLst/>
          </a:prstGeom>
        </p:spPr>
      </p:pic>
    </p:spTree>
    <p:extLst>
      <p:ext uri="{BB962C8B-B14F-4D97-AF65-F5344CB8AC3E}">
        <p14:creationId xmlns:p14="http://schemas.microsoft.com/office/powerpoint/2010/main" val="20857506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7" name="Footer Placeholder 16"/>
          <p:cNvSpPr>
            <a:spLocks noGrp="1"/>
          </p:cNvSpPr>
          <p:nvPr>
            <p:ph type="ftr" sz="quarter" idx="11"/>
          </p:nvPr>
        </p:nvSpPr>
        <p:spPr bwMode="auto">
          <a:xfrm rot="5400000">
            <a:off x="6225444" y="3617978"/>
            <a:ext cx="5334004" cy="384048"/>
          </a:xfrm>
        </p:spPr>
        <p:txBody>
          <a:bodyPr/>
          <a:lstStyle>
            <a:lvl1pPr algn="ctr">
              <a:defRPr sz="525"/>
            </a:lvl1pPr>
          </a:lstStyle>
          <a:p>
            <a:r>
              <a:rPr lang="en-US" dirty="0"/>
              <a:t>CS 583 – Probabilistic Graphical Models – Illinois Institute of Technology</a:t>
            </a: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3" name="Oval 22"/>
          <p:cNvSpPr/>
          <p:nvPr userDrawn="1"/>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1" name="Title 1"/>
          <p:cNvSpPr txBox="1">
            <a:spLocks/>
          </p:cNvSpPr>
          <p:nvPr userDrawn="1"/>
        </p:nvSpPr>
        <p:spPr>
          <a:xfrm>
            <a:off x="2041118" y="462571"/>
            <a:ext cx="6629911" cy="1132184"/>
          </a:xfrm>
          <a:prstGeom prst="rect">
            <a:avLst/>
          </a:prstGeom>
        </p:spPr>
        <p:txBody>
          <a:bodyPr vert="horz" lIns="0" rIns="0" anchor="b">
            <a:normAutofit/>
          </a:bodyPr>
          <a:lstStyle/>
          <a:p>
            <a:pPr algn="l" rtl="0" eaLnBrk="1" latinLnBrk="0" hangingPunct="1">
              <a:lnSpc>
                <a:spcPct val="100000"/>
              </a:lnSpc>
              <a:spcBef>
                <a:spcPct val="0"/>
              </a:spcBef>
              <a:buNone/>
            </a:pPr>
            <a:r>
              <a:rPr kumimoji="0" lang="en-US" sz="1800" b="1" kern="1200" cap="small" baseline="0" dirty="0">
                <a:solidFill>
                  <a:schemeClr val="tx2"/>
                </a:solidFill>
                <a:latin typeface="+mj-lt"/>
                <a:ea typeface="+mj-ea"/>
                <a:cs typeface="+mj-cs"/>
              </a:rPr>
              <a:t>CS 583: Probabilistic Graphical Models</a:t>
            </a:r>
          </a:p>
          <a:p>
            <a:pPr algn="l" rtl="0" eaLnBrk="1" latinLnBrk="0" hangingPunct="1">
              <a:lnSpc>
                <a:spcPct val="100000"/>
              </a:lnSpc>
              <a:spcBef>
                <a:spcPct val="0"/>
              </a:spcBef>
              <a:buNone/>
            </a:pPr>
            <a:endParaRPr kumimoji="0" lang="en-US" sz="1800" b="1" kern="1200" cap="small" baseline="0" dirty="0">
              <a:solidFill>
                <a:schemeClr val="tx2"/>
              </a:solidFill>
              <a:latin typeface="+mj-lt"/>
              <a:ea typeface="+mj-ea"/>
              <a:cs typeface="+mj-cs"/>
            </a:endParaRPr>
          </a:p>
        </p:txBody>
      </p:sp>
      <p:sp>
        <p:nvSpPr>
          <p:cNvPr id="45" name="Text Placeholder 44"/>
          <p:cNvSpPr>
            <a:spLocks noGrp="1"/>
          </p:cNvSpPr>
          <p:nvPr>
            <p:ph type="body" sz="quarter" idx="12" hasCustomPrompt="1"/>
          </p:nvPr>
        </p:nvSpPr>
        <p:spPr>
          <a:xfrm>
            <a:off x="2041119" y="2069896"/>
            <a:ext cx="5463344" cy="1183318"/>
          </a:xfrm>
        </p:spPr>
        <p:txBody>
          <a:bodyPr/>
          <a:lstStyle>
            <a:lvl1pPr marL="0" marR="0" indent="0" algn="l" defTabSz="685800" rtl="0" eaLnBrk="1" fontAlgn="auto" latinLnBrk="0" hangingPunct="1">
              <a:lnSpc>
                <a:spcPct val="100000"/>
              </a:lnSpc>
              <a:spcBef>
                <a:spcPct val="0"/>
              </a:spcBef>
              <a:spcAft>
                <a:spcPts val="0"/>
              </a:spcAft>
              <a:buClrTx/>
              <a:buSzTx/>
              <a:buFontTx/>
              <a:buNone/>
              <a:tabLst/>
              <a:defRPr kumimoji="0" lang="en-US" sz="2100" b="1" i="0" u="none" strike="noStrike" kern="1200" cap="small" spc="0" normalizeH="0" baseline="0" noProof="0">
                <a:ln>
                  <a:noFill/>
                </a:ln>
                <a:solidFill>
                  <a:schemeClr val="tx2"/>
                </a:solidFill>
                <a:effectLst/>
                <a:uLnTx/>
                <a:uFillTx/>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sz="1800" b="1" i="0" u="none" strike="noStrike" kern="1200" cap="small" spc="0" normalizeH="0" baseline="0" noProof="0" dirty="0">
                <a:ln>
                  <a:noFill/>
                </a:ln>
                <a:solidFill>
                  <a:schemeClr val="tx2"/>
                </a:solidFill>
                <a:effectLst/>
                <a:uLnTx/>
                <a:uFillTx/>
                <a:latin typeface="+mj-lt"/>
                <a:ea typeface="+mj-ea"/>
                <a:cs typeface="+mj-cs"/>
              </a:rPr>
              <a:t>Topic: </a:t>
            </a:r>
          </a:p>
          <a:p>
            <a:pPr marL="0" marR="0" lvl="0" indent="0" algn="l" defTabSz="685800" rtl="0" eaLnBrk="1" fontAlgn="auto" latinLnBrk="0" hangingPunct="1">
              <a:lnSpc>
                <a:spcPct val="100000"/>
              </a:lnSpc>
              <a:spcBef>
                <a:spcPct val="0"/>
              </a:spcBef>
              <a:spcAft>
                <a:spcPts val="0"/>
              </a:spcAft>
              <a:buClrTx/>
              <a:buSzTx/>
              <a:buFontTx/>
              <a:buNone/>
              <a:tabLst/>
              <a:defRPr/>
            </a:pPr>
            <a:r>
              <a:rPr lang="en-US" sz="1800" b="1" cap="small" dirty="0">
                <a:solidFill>
                  <a:schemeClr val="tx2"/>
                </a:solidFill>
                <a:latin typeface="+mj-lt"/>
                <a:ea typeface="+mj-ea"/>
                <a:cs typeface="+mj-cs"/>
              </a:rPr>
              <a:t>Chapter:</a:t>
            </a:r>
            <a:endParaRPr kumimoji="0" lang="en-US" sz="1800" b="1" i="0" u="none" strike="noStrike" kern="1200" cap="small" spc="0" normalizeH="0" baseline="0" noProof="0" dirty="0">
              <a:ln>
                <a:noFill/>
              </a:ln>
              <a:solidFill>
                <a:schemeClr val="tx2"/>
              </a:solidFill>
              <a:effectLst/>
              <a:uLnTx/>
              <a:uFillTx/>
              <a:latin typeface="+mj-lt"/>
              <a:ea typeface="+mj-ea"/>
              <a:cs typeface="+mj-cs"/>
            </a:endParaRPr>
          </a:p>
        </p:txBody>
      </p:sp>
      <p:grpSp>
        <p:nvGrpSpPr>
          <p:cNvPr id="54" name="Group 53"/>
          <p:cNvGrpSpPr/>
          <p:nvPr userDrawn="1"/>
        </p:nvGrpSpPr>
        <p:grpSpPr>
          <a:xfrm>
            <a:off x="2067974" y="5410204"/>
            <a:ext cx="3634836" cy="1066800"/>
            <a:chOff x="4227387" y="4433832"/>
            <a:chExt cx="3634836" cy="1066800"/>
          </a:xfrm>
        </p:grpSpPr>
        <p:sp>
          <p:nvSpPr>
            <p:cNvPr id="30" name="Title 1"/>
            <p:cNvSpPr txBox="1">
              <a:spLocks/>
            </p:cNvSpPr>
            <p:nvPr userDrawn="1"/>
          </p:nvSpPr>
          <p:spPr>
            <a:xfrm>
              <a:off x="4227387" y="4433832"/>
              <a:ext cx="3634836" cy="1066800"/>
            </a:xfrm>
            <a:prstGeom prst="rect">
              <a:avLst/>
            </a:prstGeom>
          </p:spPr>
          <p:txBody>
            <a:bodyPr vert="horz" anchor="b">
              <a:normAutofit fontScale="92500" lnSpcReduction="20000"/>
            </a:bodyPr>
            <a:lstStyle/>
            <a:p>
              <a:pPr>
                <a:lnSpc>
                  <a:spcPct val="170000"/>
                </a:lnSpc>
              </a:pPr>
              <a:r>
                <a:rPr kumimoji="0" lang="en-US" sz="1500" b="1" dirty="0"/>
                <a:t>Mustafa Bilgic</a:t>
              </a:r>
            </a:p>
            <a:p>
              <a:pPr>
                <a:lnSpc>
                  <a:spcPct val="170000"/>
                </a:lnSpc>
              </a:pPr>
              <a:r>
                <a:rPr kumimoji="0" lang="en-US" sz="1500" dirty="0"/>
                <a:t>       </a:t>
              </a:r>
              <a:r>
                <a:rPr kumimoji="0" lang="en-US" sz="1500" dirty="0">
                  <a:hlinkClick r:id="rId2"/>
                </a:rPr>
                <a:t>http://www.cs.iit.edu/~mbilgic</a:t>
              </a:r>
              <a:endParaRPr kumimoji="0" lang="en-US" sz="1500" dirty="0"/>
            </a:p>
            <a:p>
              <a:pPr>
                <a:lnSpc>
                  <a:spcPct val="170000"/>
                </a:lnSpc>
              </a:pPr>
              <a:r>
                <a:rPr kumimoji="0" lang="en-US" sz="1500" dirty="0"/>
                <a:t>       </a:t>
              </a:r>
              <a:r>
                <a:rPr kumimoji="0" lang="en-US" sz="1500" dirty="0">
                  <a:hlinkClick r:id="rId3"/>
                </a:rPr>
                <a:t>https://twitter.com/bilgicm</a:t>
              </a:r>
              <a:endParaRPr kumimoji="0" lang="en-US" sz="1500" dirty="0"/>
            </a:p>
          </p:txBody>
        </p:sp>
        <p:pic>
          <p:nvPicPr>
            <p:cNvPr id="6" name="Picture 5" descr="File:Twitter bird logo 2012.svg - Wikipedia, the free encyclopedia"/>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21012" y="5187464"/>
              <a:ext cx="274320" cy="223007"/>
            </a:xfrm>
            <a:prstGeom prst="rect">
              <a:avLst/>
            </a:prstGeom>
          </p:spPr>
        </p:pic>
        <p:pic>
          <p:nvPicPr>
            <p:cNvPr id="48" name="Picture 47" descr="Original file ‎ (SVG file, nominally 512 × 512 pixels, file size: 2 ..."/>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14642" y="4861560"/>
              <a:ext cx="274320" cy="274320"/>
            </a:xfrm>
            <a:prstGeom prst="rect">
              <a:avLst/>
            </a:prstGeom>
          </p:spPr>
        </p:pic>
      </p:grpSp>
    </p:spTree>
    <p:extLst>
      <p:ext uri="{BB962C8B-B14F-4D97-AF65-F5344CB8AC3E}">
        <p14:creationId xmlns:p14="http://schemas.microsoft.com/office/powerpoint/2010/main" val="68995835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1143000"/>
          </a:xfrm>
          <a:prstGeom prst="rect">
            <a:avLst/>
          </a:prstGeom>
          <a:solidFill>
            <a:srgbClr val="BB253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2"/>
          <p:cNvSpPr>
            <a:spLocks noGrp="1"/>
          </p:cNvSpPr>
          <p:nvPr>
            <p:ph type="ftr" sz="quarter" idx="3"/>
          </p:nvPr>
        </p:nvSpPr>
        <p:spPr>
          <a:xfrm>
            <a:off x="457200" y="6495395"/>
            <a:ext cx="8229600" cy="304800"/>
          </a:xfrm>
          <a:prstGeom prst="rect">
            <a:avLst/>
          </a:prstGeom>
        </p:spPr>
        <p:txBody>
          <a:bodyPr/>
          <a:lstStyle>
            <a:lvl1pPr>
              <a:defRPr sz="1600" b="0">
                <a:solidFill>
                  <a:schemeClr val="tx2"/>
                </a:solidFill>
              </a:defRPr>
            </a:lvl1pPr>
          </a:lstStyle>
          <a:p>
            <a:r>
              <a:rPr lang="en-US" dirty="0"/>
              <a:t>CS 583 – Probabilistic Graphical Models – Illinois Institute of Technology</a:t>
            </a:r>
          </a:p>
        </p:txBody>
      </p:sp>
    </p:spTree>
    <p:extLst>
      <p:ext uri="{BB962C8B-B14F-4D97-AF65-F5344CB8AC3E}">
        <p14:creationId xmlns:p14="http://schemas.microsoft.com/office/powerpoint/2010/main" val="113922379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lvl1pPr>
              <a:defRPr>
                <a:latin typeface="Century Schoolbook" panose="02040604050505020304" pitchFamily="18" charset="0"/>
              </a:defRPr>
            </a:lvl1pPr>
          </a:lstStyle>
          <a:p>
            <a:r>
              <a:rPr lang="en-US" noProof="1"/>
              <a:t>Click to edit Master title style</a:t>
            </a:r>
            <a:endParaRPr lang="en-US" dirty="0"/>
          </a:p>
        </p:txBody>
      </p:sp>
      <p:sp>
        <p:nvSpPr>
          <p:cNvPr id="14" name="Rectangle 6"/>
          <p:cNvSpPr>
            <a:spLocks noGrp="1"/>
          </p:cNvSpPr>
          <p:nvPr>
            <p:ph idx="1"/>
          </p:nvPr>
        </p:nvSpPr>
        <p:spPr/>
        <p:txBody>
          <a:bodyPr/>
          <a:lstStyle>
            <a:lvl1pPr>
              <a:defRPr>
                <a:latin typeface="Century Schoolbook" panose="02040604050505020304" pitchFamily="18" charset="0"/>
              </a:defRPr>
            </a:lvl1pPr>
            <a:lvl2pPr>
              <a:defRPr>
                <a:latin typeface="Century Schoolbook" panose="02040604050505020304" pitchFamily="18" charset="0"/>
              </a:defRPr>
            </a:lvl2pPr>
            <a:lvl3pPr>
              <a:defRPr>
                <a:latin typeface="Century Schoolbook" panose="02040604050505020304" pitchFamily="18" charset="0"/>
              </a:defRPr>
            </a:lvl3pPr>
            <a:lvl4pPr>
              <a:defRPr>
                <a:latin typeface="Century Schoolbook" panose="02040604050505020304" pitchFamily="18" charset="0"/>
              </a:defRPr>
            </a:lvl4pPr>
            <a:lvl5pPr>
              <a:defRPr>
                <a:latin typeface="Century Schoolbook" panose="02040604050505020304" pitchFamily="18"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
        <p:nvSpPr>
          <p:cNvPr id="27" name="Rectangle 19"/>
          <p:cNvSpPr>
            <a:spLocks noGrp="1"/>
          </p:cNvSpPr>
          <p:nvPr>
            <p:ph type="ftr" sz="quarter" idx="11"/>
          </p:nvPr>
        </p:nvSpPr>
        <p:spPr>
          <a:xfrm>
            <a:off x="457200" y="6553200"/>
            <a:ext cx="8305800" cy="304800"/>
          </a:xfrm>
        </p:spPr>
        <p:txBody>
          <a:bodyPr/>
          <a:lstStyle/>
          <a:p>
            <a:r>
              <a:rPr lang="en-US"/>
              <a:t>CS 583 – Probabilistic Graphical Models – Illinois Institute of Technology</a:t>
            </a:r>
            <a:endParaRPr lang="en-US" dirty="0"/>
          </a:p>
        </p:txBody>
      </p:sp>
      <p:sp>
        <p:nvSpPr>
          <p:cNvPr id="2" name="Slide Number Placeholder 3">
            <a:extLst>
              <a:ext uri="{FF2B5EF4-FFF2-40B4-BE49-F238E27FC236}">
                <a16:creationId xmlns:a16="http://schemas.microsoft.com/office/drawing/2014/main" id="{8E0AE3E9-A355-5335-5ADE-DF4C572E53E7}"/>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3" name="Rectangle 2">
            <a:extLst>
              <a:ext uri="{FF2B5EF4-FFF2-40B4-BE49-F238E27FC236}">
                <a16:creationId xmlns:a16="http://schemas.microsoft.com/office/drawing/2014/main" id="{A15E3385-A1AD-0B74-D325-1D5264799D95}"/>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2333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atin typeface="Century Schoolbook" panose="02040604050505020304" pitchFamily="18" charset="0"/>
              </a:defRPr>
            </a:lvl1pPr>
            <a:lvl2pPr>
              <a:defRPr sz="2000">
                <a:latin typeface="Century Schoolbook" panose="02040604050505020304" pitchFamily="18" charset="0"/>
              </a:defRPr>
            </a:lvl2pPr>
            <a:lvl3pPr>
              <a:defRPr sz="1800">
                <a:latin typeface="Century Schoolbook" panose="02040604050505020304" pitchFamily="18" charset="0"/>
              </a:defRPr>
            </a:lvl3pPr>
            <a:lvl4pPr>
              <a:defRPr sz="1600">
                <a:latin typeface="Century Schoolbook" panose="02040604050505020304" pitchFamily="18" charset="0"/>
              </a:defRPr>
            </a:lvl4pPr>
            <a:lvl5pPr>
              <a:defRPr sz="1600">
                <a:latin typeface="Century Schoolbook" panose="020406040505050203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atin typeface="Century Schoolbook" panose="02040604050505020304" pitchFamily="18" charset="0"/>
              </a:defRPr>
            </a:lvl1pPr>
            <a:lvl2pPr>
              <a:defRPr sz="2000">
                <a:latin typeface="Century Schoolbook" panose="02040604050505020304" pitchFamily="18" charset="0"/>
              </a:defRPr>
            </a:lvl2pPr>
            <a:lvl3pPr>
              <a:defRPr sz="1800">
                <a:latin typeface="Century Schoolbook" panose="02040604050505020304" pitchFamily="18" charset="0"/>
              </a:defRPr>
            </a:lvl3pPr>
            <a:lvl4pPr>
              <a:defRPr sz="1600">
                <a:latin typeface="Century Schoolbook" panose="02040604050505020304" pitchFamily="18" charset="0"/>
              </a:defRPr>
            </a:lvl4pPr>
            <a:lvl5pPr>
              <a:defRPr sz="1600">
                <a:latin typeface="Century Schoolbook" panose="020406040505050203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19"/>
          <p:cNvSpPr>
            <a:spLocks noGrp="1"/>
          </p:cNvSpPr>
          <p:nvPr>
            <p:ph type="ftr" sz="quarter" idx="11"/>
          </p:nvPr>
        </p:nvSpPr>
        <p:spPr>
          <a:xfrm>
            <a:off x="457200" y="6546818"/>
            <a:ext cx="8610600" cy="304800"/>
          </a:xfrm>
        </p:spPr>
        <p:txBody>
          <a:bodyPr/>
          <a:lstStyle/>
          <a:p>
            <a:r>
              <a:rPr lang="en-US"/>
              <a:t>CS 583 – Probabilistic Graphical Models – Illinois Institute of Technology</a:t>
            </a:r>
            <a:endParaRPr lang="en-US" dirty="0"/>
          </a:p>
        </p:txBody>
      </p:sp>
      <p:sp>
        <p:nvSpPr>
          <p:cNvPr id="5" name="Slide Number Placeholder 3">
            <a:extLst>
              <a:ext uri="{FF2B5EF4-FFF2-40B4-BE49-F238E27FC236}">
                <a16:creationId xmlns:a16="http://schemas.microsoft.com/office/drawing/2014/main" id="{728BBBD1-7CC2-82BB-3975-41FEEDB72ABE}"/>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8" name="Rectangle 7">
            <a:extLst>
              <a:ext uri="{FF2B5EF4-FFF2-40B4-BE49-F238E27FC236}">
                <a16:creationId xmlns:a16="http://schemas.microsoft.com/office/drawing/2014/main" id="{B68274C5-39AD-7ABB-3B1B-950D0C736A0E}"/>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672060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dirty="0"/>
              <a:t>Click to edit Master title style</a:t>
            </a:r>
          </a:p>
        </p:txBody>
      </p:sp>
      <p:sp>
        <p:nvSpPr>
          <p:cNvPr id="3" name="Text Placeholder 2"/>
          <p:cNvSpPr>
            <a:spLocks noGrp="1"/>
          </p:cNvSpPr>
          <p:nvPr>
            <p:ph type="body" idx="1"/>
          </p:nvPr>
        </p:nvSpPr>
        <p:spPr>
          <a:xfrm>
            <a:off x="762000" y="1496736"/>
            <a:ext cx="3657600" cy="639763"/>
          </a:xfrm>
        </p:spPr>
        <p:txBody>
          <a:bodyPr anchor="b">
            <a:noAutofit/>
          </a:bodyPr>
          <a:lstStyle>
            <a:lvl1pPr marL="0" indent="0">
              <a:buNone/>
              <a:defRPr sz="2000" b="1">
                <a:solidFill>
                  <a:schemeClr val="tx2"/>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3"/>
          </a:xfrm>
        </p:spPr>
        <p:txBody>
          <a:bodyPr anchor="b">
            <a:noAutofit/>
          </a:bodyPr>
          <a:lstStyle>
            <a:lvl1pPr marL="0" indent="0">
              <a:buNone/>
              <a:defRPr sz="2000" b="1">
                <a:solidFill>
                  <a:schemeClr val="tx2"/>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9"/>
          <p:cNvSpPr>
            <a:spLocks noGrp="1"/>
          </p:cNvSpPr>
          <p:nvPr>
            <p:ph type="ftr" sz="quarter" idx="11"/>
          </p:nvPr>
        </p:nvSpPr>
        <p:spPr>
          <a:xfrm>
            <a:off x="457200" y="6556878"/>
            <a:ext cx="8001000" cy="304800"/>
          </a:xfrm>
        </p:spPr>
        <p:txBody>
          <a:bodyPr/>
          <a:lstStyle/>
          <a:p>
            <a:r>
              <a:rPr lang="en-US" dirty="0"/>
              <a:t>CS 583 – Probabilistic Graphical Models – Illinois Institute of Technology</a:t>
            </a:r>
          </a:p>
        </p:txBody>
      </p:sp>
      <p:sp>
        <p:nvSpPr>
          <p:cNvPr id="7" name="Slide Number Placeholder 3">
            <a:extLst>
              <a:ext uri="{FF2B5EF4-FFF2-40B4-BE49-F238E27FC236}">
                <a16:creationId xmlns:a16="http://schemas.microsoft.com/office/drawing/2014/main" id="{AD192A73-8FDC-EC67-0DBC-414E871498B2}"/>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10" name="Rectangle 9">
            <a:extLst>
              <a:ext uri="{FF2B5EF4-FFF2-40B4-BE49-F238E27FC236}">
                <a16:creationId xmlns:a16="http://schemas.microsoft.com/office/drawing/2014/main" id="{96D4BC1A-7470-A9DC-8B46-39B4FAFE298C}"/>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9006376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dirty="0"/>
              <a:t>Click to edit Master title style</a:t>
            </a:r>
          </a:p>
        </p:txBody>
      </p:sp>
      <p:sp>
        <p:nvSpPr>
          <p:cNvPr id="6" name="TextBox 5">
            <a:extLst>
              <a:ext uri="{FF2B5EF4-FFF2-40B4-BE49-F238E27FC236}">
                <a16:creationId xmlns:a16="http://schemas.microsoft.com/office/drawing/2014/main" id="{9F90DE4A-4A2B-7E41-9240-E192ACF86237}"/>
              </a:ext>
            </a:extLst>
          </p:cNvPr>
          <p:cNvSpPr txBox="1"/>
          <p:nvPr/>
        </p:nvSpPr>
        <p:spPr>
          <a:xfrm>
            <a:off x="7420303" y="6663559"/>
            <a:ext cx="0" cy="0"/>
          </a:xfrm>
          <a:prstGeom prst="rect">
            <a:avLst/>
          </a:prstGeom>
          <a:noFill/>
        </p:spPr>
        <p:txBody>
          <a:bodyPr wrap="none" rtlCol="0">
            <a:noAutofit/>
          </a:bodyPr>
          <a:lstStyle/>
          <a:p>
            <a:pPr algn="ctr"/>
            <a:endParaRPr lang="en-US" sz="1600" dirty="0" err="1"/>
          </a:p>
        </p:txBody>
      </p:sp>
      <p:sp>
        <p:nvSpPr>
          <p:cNvPr id="3" name="Slide Number Placeholder 3">
            <a:extLst>
              <a:ext uri="{FF2B5EF4-FFF2-40B4-BE49-F238E27FC236}">
                <a16:creationId xmlns:a16="http://schemas.microsoft.com/office/drawing/2014/main" id="{6082058C-2544-FF22-F562-101D985F882C}"/>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4" name="Rectangle 3">
            <a:extLst>
              <a:ext uri="{FF2B5EF4-FFF2-40B4-BE49-F238E27FC236}">
                <a16:creationId xmlns:a16="http://schemas.microsoft.com/office/drawing/2014/main" id="{B35E5FB2-D10F-3E3A-5001-0399FB2FB0FF}"/>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9605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19"/>
          <p:cNvSpPr>
            <a:spLocks noGrp="1"/>
          </p:cNvSpPr>
          <p:nvPr>
            <p:ph type="ftr" sz="quarter" idx="11"/>
          </p:nvPr>
        </p:nvSpPr>
        <p:spPr>
          <a:xfrm>
            <a:off x="457200" y="6400800"/>
            <a:ext cx="5105400" cy="304800"/>
          </a:xfrm>
        </p:spPr>
        <p:txBody>
          <a:bodyPr/>
          <a:lstStyle/>
          <a:p>
            <a:r>
              <a:rPr lang="en-US"/>
              <a:t>CS 583 – Probabilistic Graphical Models – Illinois Institute of Technology</a:t>
            </a:r>
            <a:endParaRPr lang="en-US" dirty="0"/>
          </a:p>
        </p:txBody>
      </p:sp>
      <p:sp>
        <p:nvSpPr>
          <p:cNvPr id="2" name="TextBox 1">
            <a:extLst>
              <a:ext uri="{FF2B5EF4-FFF2-40B4-BE49-F238E27FC236}">
                <a16:creationId xmlns:a16="http://schemas.microsoft.com/office/drawing/2014/main" id="{DA8FC541-F19D-B24A-84B8-8E68C037DBB8}"/>
              </a:ext>
            </a:extLst>
          </p:cNvPr>
          <p:cNvSpPr txBox="1"/>
          <p:nvPr/>
        </p:nvSpPr>
        <p:spPr>
          <a:xfrm>
            <a:off x="7273159" y="6642538"/>
            <a:ext cx="0" cy="0"/>
          </a:xfrm>
          <a:prstGeom prst="rect">
            <a:avLst/>
          </a:prstGeom>
          <a:noFill/>
        </p:spPr>
        <p:txBody>
          <a:bodyPr wrap="none" rtlCol="0">
            <a:noAutofit/>
          </a:bodyPr>
          <a:lstStyle/>
          <a:p>
            <a:pPr algn="ctr"/>
            <a:endParaRPr lang="en-US" sz="1600" dirty="0" err="1"/>
          </a:p>
        </p:txBody>
      </p:sp>
      <p:sp>
        <p:nvSpPr>
          <p:cNvPr id="5" name="TextBox 4">
            <a:extLst>
              <a:ext uri="{FF2B5EF4-FFF2-40B4-BE49-F238E27FC236}">
                <a16:creationId xmlns:a16="http://schemas.microsoft.com/office/drawing/2014/main" id="{3D6FAB7B-20C5-4B4A-87BB-EC6CBA807625}"/>
              </a:ext>
            </a:extLst>
          </p:cNvPr>
          <p:cNvSpPr txBox="1"/>
          <p:nvPr/>
        </p:nvSpPr>
        <p:spPr>
          <a:xfrm>
            <a:off x="6789683" y="6537434"/>
            <a:ext cx="0" cy="0"/>
          </a:xfrm>
          <a:prstGeom prst="rect">
            <a:avLst/>
          </a:prstGeom>
          <a:noFill/>
        </p:spPr>
        <p:txBody>
          <a:bodyPr wrap="none" rtlCol="0">
            <a:noAutofit/>
          </a:bodyPr>
          <a:lstStyle/>
          <a:p>
            <a:pPr algn="ctr"/>
            <a:endParaRPr lang="en-US" sz="1600" dirty="0" err="1"/>
          </a:p>
        </p:txBody>
      </p:sp>
    </p:spTree>
    <p:extLst>
      <p:ext uri="{BB962C8B-B14F-4D97-AF65-F5344CB8AC3E}">
        <p14:creationId xmlns:p14="http://schemas.microsoft.com/office/powerpoint/2010/main" val="203864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atin typeface="Century Schoolbook" panose="02040604050505020304" pitchFamily="18" charset="0"/>
              </a:defRPr>
            </a:lvl1pPr>
          </a:lstStyle>
          <a:p>
            <a:r>
              <a:rPr lang="en-US" dirty="0"/>
              <a:t>Click to edit Master title style</a:t>
            </a:r>
          </a:p>
        </p:txBody>
      </p:sp>
      <p:sp>
        <p:nvSpPr>
          <p:cNvPr id="3" name="Content Placeholder 2"/>
          <p:cNvSpPr>
            <a:spLocks noGrp="1"/>
          </p:cNvSpPr>
          <p:nvPr>
            <p:ph idx="1"/>
          </p:nvPr>
        </p:nvSpPr>
        <p:spPr>
          <a:xfrm>
            <a:off x="3392782" y="1524004"/>
            <a:ext cx="5294018" cy="4648199"/>
          </a:xfrm>
        </p:spPr>
        <p:txBody>
          <a:bodyPr/>
          <a:lstStyle>
            <a:lvl1pPr>
              <a:defRPr sz="2400">
                <a:latin typeface="Century Schoolbook" panose="02040604050505020304" pitchFamily="18" charset="0"/>
              </a:defRPr>
            </a:lvl1pPr>
            <a:lvl2pPr>
              <a:defRPr sz="2200">
                <a:latin typeface="Century Schoolbook" panose="02040604050505020304" pitchFamily="18" charset="0"/>
              </a:defRPr>
            </a:lvl2pPr>
            <a:lvl3pPr>
              <a:defRPr sz="2000">
                <a:latin typeface="Century Schoolbook" panose="02040604050505020304" pitchFamily="18" charset="0"/>
              </a:defRPr>
            </a:lvl3pPr>
            <a:lvl4pPr>
              <a:defRPr sz="1800">
                <a:latin typeface="Century Schoolbook" panose="02040604050505020304" pitchFamily="18" charset="0"/>
              </a:defRPr>
            </a:lvl4pPr>
            <a:lvl5pPr>
              <a:defRPr sz="1800">
                <a:latin typeface="Century Schoolbook" panose="020406040505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22" y="1524000"/>
            <a:ext cx="2673657" cy="4648200"/>
          </a:xfrm>
        </p:spPr>
        <p:txBody>
          <a:bodyPr>
            <a:normAutofit/>
          </a:bodyPr>
          <a:lstStyle>
            <a:lvl1pPr marL="0" indent="0">
              <a:buNone/>
              <a:defRPr sz="2000">
                <a:solidFill>
                  <a:schemeClr val="tx2"/>
                </a:solidFill>
                <a:latin typeface="Century Schoolbook" panose="020406040505050203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0" name="Straight Connector 9"/>
          <p:cNvCxnSpPr/>
          <p:nvPr/>
        </p:nvCxnSpPr>
        <p:spPr>
          <a:xfrm rot="5400000">
            <a:off x="1359110" y="3581401"/>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r>
              <a:rPr lang="en-US"/>
              <a:t>CS 583 – Probabilistic Graphical Models – Illinois Institute of Technology</a:t>
            </a:r>
            <a:endParaRPr lang="en-US" dirty="0"/>
          </a:p>
        </p:txBody>
      </p:sp>
      <p:sp>
        <p:nvSpPr>
          <p:cNvPr id="5" name="Slide Number Placeholder 3">
            <a:extLst>
              <a:ext uri="{FF2B5EF4-FFF2-40B4-BE49-F238E27FC236}">
                <a16:creationId xmlns:a16="http://schemas.microsoft.com/office/drawing/2014/main" id="{BA3369B2-4D1C-F856-6C63-B342212B2B42}"/>
              </a:ext>
            </a:extLst>
          </p:cNvPr>
          <p:cNvSpPr txBox="1">
            <a:spLocks/>
          </p:cNvSpPr>
          <p:nvPr userDrawn="1"/>
        </p:nvSpPr>
        <p:spPr>
          <a:xfrm>
            <a:off x="0" y="1045708"/>
            <a:ext cx="457200" cy="394136"/>
          </a:xfrm>
          <a:prstGeom prst="rect">
            <a:avLst/>
          </a:prstGeom>
          <a:solidFill>
            <a:srgbClr val="BB2532"/>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6" name="Rectangle 5">
            <a:extLst>
              <a:ext uri="{FF2B5EF4-FFF2-40B4-BE49-F238E27FC236}">
                <a16:creationId xmlns:a16="http://schemas.microsoft.com/office/drawing/2014/main" id="{51D3E39F-EA8B-D61A-A2EC-FAC5D7092555}"/>
              </a:ext>
            </a:extLst>
          </p:cNvPr>
          <p:cNvSpPr/>
          <p:nvPr userDrawn="1"/>
        </p:nvSpPr>
        <p:spPr>
          <a:xfrm>
            <a:off x="457200" y="1234971"/>
            <a:ext cx="8686800" cy="45719"/>
          </a:xfrm>
          <a:prstGeom prst="rect">
            <a:avLst/>
          </a:prstGeom>
          <a:solidFill>
            <a:srgbClr val="BB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3242425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Schoolbook" panose="02040604050505020304" pitchFamily="18" charset="0"/>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a:t>CS 583 – Probabilistic Graphical Models – Illinois Institute of Technology</a:t>
            </a:r>
            <a:endParaRPr lang="en-US" dirty="0"/>
          </a:p>
        </p:txBody>
      </p:sp>
      <p:sp>
        <p:nvSpPr>
          <p:cNvPr id="6" name="Picture Placeholder 5"/>
          <p:cNvSpPr>
            <a:spLocks noGrp="1"/>
          </p:cNvSpPr>
          <p:nvPr>
            <p:ph type="pic" sz="quarter" idx="12"/>
          </p:nvPr>
        </p:nvSpPr>
        <p:spPr>
          <a:xfrm>
            <a:off x="457200" y="1524000"/>
            <a:ext cx="5867400" cy="4648200"/>
          </a:xfrm>
        </p:spPr>
        <p:txBody>
          <a:bodyPr/>
          <a:lstStyle>
            <a:lvl1pPr>
              <a:defRPr>
                <a:latin typeface="Century Schoolbook" panose="02040604050505020304" pitchFamily="18" charset="0"/>
              </a:defRPr>
            </a:lvl1pPr>
          </a:lstStyle>
          <a:p>
            <a:r>
              <a:rPr lang="en-US" dirty="0"/>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atin typeface="Century Schoolbook" panose="02040604050505020304" pitchFamily="18" charset="0"/>
              </a:defRPr>
            </a:lvl1pPr>
            <a:lvl2pPr>
              <a:defRPr sz="1800">
                <a:latin typeface="Century Schoolbook" panose="02040604050505020304" pitchFamily="18" charset="0"/>
              </a:defRPr>
            </a:lvl2pPr>
            <a:lvl3pPr>
              <a:defRPr sz="1600">
                <a:latin typeface="Century Schoolbook" panose="02040604050505020304" pitchFamily="18" charset="0"/>
              </a:defRPr>
            </a:lvl3pPr>
            <a:lvl4pPr>
              <a:defRPr sz="1400">
                <a:latin typeface="Century Schoolbook" panose="02040604050505020304" pitchFamily="18" charset="0"/>
              </a:defRPr>
            </a:lvl4pPr>
            <a:lvl5pPr>
              <a:defRPr sz="1400">
                <a:latin typeface="Century Schoolbook" panose="020406040505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FF2B5EF4-FFF2-40B4-BE49-F238E27FC236}">
                <a16:creationId xmlns:a16="http://schemas.microsoft.com/office/drawing/2014/main" id="{F0A94FA9-C696-AACD-3CE6-798F30A0A19C}"/>
              </a:ext>
            </a:extLst>
          </p:cNvPr>
          <p:cNvSpPr txBox="1">
            <a:spLocks/>
          </p:cNvSpPr>
          <p:nvPr userDrawn="1"/>
        </p:nvSpPr>
        <p:spPr>
          <a:xfrm>
            <a:off x="0" y="1045708"/>
            <a:ext cx="457200" cy="394136"/>
          </a:xfrm>
          <a:prstGeom prst="rect">
            <a:avLst/>
          </a:prstGeom>
          <a:solidFill>
            <a:srgbClr val="812E29"/>
          </a:solidFill>
        </p:spPr>
        <p:txBody>
          <a:bodyPr vert="horz" lIns="91440" tIns="45720" rIns="91440" bIns="45720" rtlCol="0" anchor="ctr">
            <a:normAutofit fontScale="92500"/>
          </a:bodyPr>
          <a:lstStyle>
            <a:defPPr>
              <a:defRPr lang="en-US"/>
            </a:defPPr>
            <a:lvl1pPr marL="0" algn="l" defTabSz="457200" rtl="0" eaLnBrk="1" latinLnBrk="0" hangingPunct="1">
              <a:defRPr sz="1200" kern="1200">
                <a:solidFill>
                  <a:schemeClr val="tx1">
                    <a:lumMod val="85000"/>
                    <a:lumOff val="1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D57F1E4F-1CFF-5643-939E-02111984F565}" type="slidenum">
              <a:rPr lang="en-US" b="1" smtClean="0">
                <a:solidFill>
                  <a:schemeClr val="bg1"/>
                </a:solidFill>
              </a:rPr>
              <a:pPr algn="ctr"/>
              <a:t>‹#›</a:t>
            </a:fld>
            <a:endParaRPr lang="en-US" b="1" dirty="0">
              <a:solidFill>
                <a:schemeClr val="bg1"/>
              </a:solidFill>
            </a:endParaRPr>
          </a:p>
        </p:txBody>
      </p:sp>
      <p:sp>
        <p:nvSpPr>
          <p:cNvPr id="7" name="Rectangle 6">
            <a:extLst>
              <a:ext uri="{FF2B5EF4-FFF2-40B4-BE49-F238E27FC236}">
                <a16:creationId xmlns:a16="http://schemas.microsoft.com/office/drawing/2014/main" id="{4BFFC210-5E7F-9652-70DB-4F50EC6B7B24}"/>
              </a:ext>
            </a:extLst>
          </p:cNvPr>
          <p:cNvSpPr/>
          <p:nvPr userDrawn="1"/>
        </p:nvSpPr>
        <p:spPr>
          <a:xfrm>
            <a:off x="457200" y="1234971"/>
            <a:ext cx="8686800" cy="45719"/>
          </a:xfrm>
          <a:prstGeom prst="rect">
            <a:avLst/>
          </a:prstGeom>
          <a:solidFill>
            <a:srgbClr val="81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4957631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2"/>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r>
              <a:rPr lang="en-US"/>
              <a:t>CS 583 – Probabilistic Graphical Models – Illinois Institute of Technology</a:t>
            </a:r>
            <a:endParaRPr lang="en-US" dirty="0"/>
          </a:p>
        </p:txBody>
      </p:sp>
    </p:spTree>
    <p:extLst>
      <p:ext uri="{BB962C8B-B14F-4D97-AF65-F5344CB8AC3E}">
        <p14:creationId xmlns:p14="http://schemas.microsoft.com/office/powerpoint/2010/main" val="2408896781"/>
      </p:ext>
    </p:extLst>
  </p:cSld>
  <p:clrMap bg1="lt1" tx1="dk1" bg2="lt2" tx2="dk2" accent1="accent1" accent2="accent2" accent3="accent3" accent4="accent4" accent5="accent5" accent6="accent6" hlink="hlink" folHlink="folHlink"/>
  <p:sldLayoutIdLst>
    <p:sldLayoutId id="2147483705"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Century Schoolbook" panose="02040604050505020304" pitchFamily="18"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Century Schoolbook" panose="02040604050505020304" pitchFamily="18"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Century Schoolbook" panose="02040604050505020304" pitchFamily="18"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Century Schoolbook" panose="02040604050505020304" pitchFamily="18"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Century Schoolbook" panose="02040604050505020304" pitchFamily="18"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Century Schoolbook" panose="02040604050505020304" pitchFamily="18"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oi.org/10.23915/distill.00024.007"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microscope.openai.com/models/inceptionv1/mixed3b_0/34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customXml" Target="../ink/ink4.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customXml" Target="../ink/ink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7CEA5F-F0EC-7810-6A4B-14FEE8E80E48}"/>
              </a:ext>
            </a:extLst>
          </p:cNvPr>
          <p:cNvSpPr>
            <a:spLocks noGrp="1"/>
          </p:cNvSpPr>
          <p:nvPr>
            <p:ph type="ctrTitle"/>
          </p:nvPr>
        </p:nvSpPr>
        <p:spPr>
          <a:xfrm>
            <a:off x="457200" y="2286000"/>
            <a:ext cx="7543800" cy="1524000"/>
          </a:xfrm>
        </p:spPr>
        <p:txBody>
          <a:bodyPr/>
          <a:lstStyle/>
          <a:p>
            <a:r>
              <a:rPr lang="en-US" dirty="0"/>
              <a:t>CSP571 Data Preparation and Analysis</a:t>
            </a:r>
          </a:p>
        </p:txBody>
      </p:sp>
      <p:sp>
        <p:nvSpPr>
          <p:cNvPr id="3" name="Text Placeholder 2"/>
          <p:cNvSpPr>
            <a:spLocks noGrp="1"/>
          </p:cNvSpPr>
          <p:nvPr>
            <p:ph type="subTitle" idx="1"/>
          </p:nvPr>
        </p:nvSpPr>
        <p:spPr>
          <a:xfrm>
            <a:off x="457200" y="4041648"/>
            <a:ext cx="7543800" cy="990600"/>
          </a:xfrm>
        </p:spPr>
        <p:txBody>
          <a:bodyPr anchor="t">
            <a:normAutofit/>
          </a:bodyPr>
          <a:lstStyle/>
          <a:p>
            <a:pPr lvl="0">
              <a:defRPr/>
            </a:pPr>
            <a:r>
              <a:rPr lang="en-US" dirty="0"/>
              <a:t>Lecture 16. Visualizing Deep Learning Networks</a:t>
            </a:r>
          </a:p>
        </p:txBody>
      </p:sp>
      <p:sp>
        <p:nvSpPr>
          <p:cNvPr id="2" name="TextBox 1">
            <a:extLst>
              <a:ext uri="{FF2B5EF4-FFF2-40B4-BE49-F238E27FC236}">
                <a16:creationId xmlns:a16="http://schemas.microsoft.com/office/drawing/2014/main" id="{75F210C2-B675-A3EF-DBD9-B92DEB6ED97C}"/>
              </a:ext>
            </a:extLst>
          </p:cNvPr>
          <p:cNvSpPr txBox="1"/>
          <p:nvPr/>
        </p:nvSpPr>
        <p:spPr>
          <a:xfrm>
            <a:off x="1860331" y="1355834"/>
            <a:ext cx="0" cy="0"/>
          </a:xfrm>
          <a:prstGeom prst="rect">
            <a:avLst/>
          </a:prstGeom>
          <a:noFill/>
        </p:spPr>
        <p:txBody>
          <a:bodyPr wrap="none" rtlCol="0">
            <a:noAutofit/>
          </a:bodyPr>
          <a:lstStyle/>
          <a:p>
            <a:pPr algn="ctr"/>
            <a:endParaRPr lang="en-US" sz="1600" dirty="0" err="1"/>
          </a:p>
        </p:txBody>
      </p:sp>
      <p:sp>
        <p:nvSpPr>
          <p:cNvPr id="4" name="TextBox 3">
            <a:extLst>
              <a:ext uri="{FF2B5EF4-FFF2-40B4-BE49-F238E27FC236}">
                <a16:creationId xmlns:a16="http://schemas.microsoft.com/office/drawing/2014/main" id="{48B40473-F0D2-8394-62AA-3CC1892125BC}"/>
              </a:ext>
            </a:extLst>
          </p:cNvPr>
          <p:cNvSpPr txBox="1"/>
          <p:nvPr/>
        </p:nvSpPr>
        <p:spPr>
          <a:xfrm>
            <a:off x="457200" y="5791200"/>
            <a:ext cx="914400" cy="914400"/>
          </a:xfrm>
          <a:prstGeom prst="rect">
            <a:avLst/>
          </a:prstGeom>
          <a:noFill/>
        </p:spPr>
        <p:txBody>
          <a:bodyPr wrap="none" rtlCol="0">
            <a:noAutofit/>
          </a:bodyPr>
          <a:lstStyle/>
          <a:p>
            <a:r>
              <a:rPr lang="en-US" sz="1600" b="1" dirty="0">
                <a:latin typeface="Century Schoolbook" panose="02040604050505020304" pitchFamily="18" charset="0"/>
              </a:rPr>
              <a:t>Oleksandr Narykov</a:t>
            </a:r>
          </a:p>
          <a:p>
            <a:r>
              <a:rPr lang="en-US" sz="1600" dirty="0" err="1">
                <a:latin typeface="Century Schoolbook" panose="02040604050505020304" pitchFamily="18" charset="0"/>
              </a:rPr>
              <a:t>onarykov@iit.edu</a:t>
            </a:r>
            <a:endParaRPr lang="en-US" sz="1600" dirty="0">
              <a:latin typeface="Century Schoolbook" panose="02040604050505020304" pitchFamily="18" charset="0"/>
            </a:endParaRPr>
          </a:p>
        </p:txBody>
      </p:sp>
      <p:sp>
        <p:nvSpPr>
          <p:cNvPr id="5" name="TextBox 4">
            <a:extLst>
              <a:ext uri="{FF2B5EF4-FFF2-40B4-BE49-F238E27FC236}">
                <a16:creationId xmlns:a16="http://schemas.microsoft.com/office/drawing/2014/main" id="{101CDA5D-E90F-21BF-6420-4FFE3EB0389D}"/>
              </a:ext>
            </a:extLst>
          </p:cNvPr>
          <p:cNvSpPr txBox="1"/>
          <p:nvPr/>
        </p:nvSpPr>
        <p:spPr>
          <a:xfrm>
            <a:off x="5867400" y="6096000"/>
            <a:ext cx="914400" cy="914400"/>
          </a:xfrm>
          <a:prstGeom prst="rect">
            <a:avLst/>
          </a:prstGeom>
          <a:noFill/>
        </p:spPr>
        <p:txBody>
          <a:bodyPr wrap="none" rtlCol="0">
            <a:noAutofit/>
          </a:bodyPr>
          <a:lstStyle/>
          <a:p>
            <a:pPr algn="ctr"/>
            <a:r>
              <a:rPr lang="en-US" sz="1600" dirty="0"/>
              <a:t>Partially based on </a:t>
            </a:r>
            <a:r>
              <a:rPr lang="en-US" sz="1600" b="0" i="0" u="none" strike="noStrike" dirty="0">
                <a:effectLst/>
                <a:latin typeface="-apple-system"/>
                <a:hlinkClick r:id="rId2"/>
              </a:rPr>
              <a:t>10.23915/distill.00024.007</a:t>
            </a:r>
            <a:r>
              <a:rPr lang="en-US" sz="1600" b="0" i="0" u="none" strike="noStrike" dirty="0">
                <a:effectLst/>
                <a:latin typeface="-apple-system"/>
              </a:rPr>
              <a:t> and </a:t>
            </a:r>
          </a:p>
          <a:p>
            <a:pPr algn="ctr"/>
            <a:r>
              <a:rPr lang="en-US" sz="1600" b="0" i="0" u="none" strike="noStrike" dirty="0" err="1">
                <a:effectLst/>
                <a:latin typeface="-apple-system"/>
              </a:rPr>
              <a:t>Protopapas</a:t>
            </a:r>
            <a:r>
              <a:rPr lang="en-US" sz="1600" b="0" i="0" u="none" strike="noStrike" dirty="0">
                <a:effectLst/>
                <a:latin typeface="-apple-system"/>
              </a:rPr>
              <a:t>, Glickman, Tanner lecture</a:t>
            </a:r>
            <a:endParaRPr lang="en-US" sz="1600" dirty="0"/>
          </a:p>
        </p:txBody>
      </p:sp>
    </p:spTree>
    <p:extLst>
      <p:ext uri="{BB962C8B-B14F-4D97-AF65-F5344CB8AC3E}">
        <p14:creationId xmlns:p14="http://schemas.microsoft.com/office/powerpoint/2010/main" val="4077688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CD573-FFCC-C1EE-A3DC-E9FDDAD4C7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0C3A773-CDE1-40A8-F393-0D3CBED6795F}"/>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NMF</a:t>
            </a:r>
            <a:endParaRPr cap="small" spc="130" dirty="0"/>
          </a:p>
        </p:txBody>
      </p:sp>
      <p:pic>
        <p:nvPicPr>
          <p:cNvPr id="5" name="Picture 4">
            <a:extLst>
              <a:ext uri="{FF2B5EF4-FFF2-40B4-BE49-F238E27FC236}">
                <a16:creationId xmlns:a16="http://schemas.microsoft.com/office/drawing/2014/main" id="{AA698BEB-B30C-A9DD-EA88-176D72AB3255}"/>
              </a:ext>
            </a:extLst>
          </p:cNvPr>
          <p:cNvPicPr>
            <a:picLocks noChangeAspect="1"/>
          </p:cNvPicPr>
          <p:nvPr/>
        </p:nvPicPr>
        <p:blipFill>
          <a:blip r:embed="rId3"/>
          <a:stretch>
            <a:fillRect/>
          </a:stretch>
        </p:blipFill>
        <p:spPr>
          <a:xfrm>
            <a:off x="3581400" y="2314546"/>
            <a:ext cx="1405792" cy="400110"/>
          </a:xfrm>
          <a:prstGeom prst="rect">
            <a:avLst/>
          </a:prstGeom>
        </p:spPr>
      </p:pic>
      <p:pic>
        <p:nvPicPr>
          <p:cNvPr id="6" name="Picture 5">
            <a:extLst>
              <a:ext uri="{FF2B5EF4-FFF2-40B4-BE49-F238E27FC236}">
                <a16:creationId xmlns:a16="http://schemas.microsoft.com/office/drawing/2014/main" id="{8B22B863-0FFF-31AA-6223-E1B827636CFA}"/>
              </a:ext>
            </a:extLst>
          </p:cNvPr>
          <p:cNvPicPr>
            <a:picLocks noChangeAspect="1"/>
          </p:cNvPicPr>
          <p:nvPr/>
        </p:nvPicPr>
        <p:blipFill>
          <a:blip r:embed="rId4"/>
          <a:stretch>
            <a:fillRect/>
          </a:stretch>
        </p:blipFill>
        <p:spPr>
          <a:xfrm>
            <a:off x="1687146" y="3886200"/>
            <a:ext cx="5499100" cy="1206500"/>
          </a:xfrm>
          <a:prstGeom prst="rect">
            <a:avLst/>
          </a:prstGeom>
        </p:spPr>
      </p:pic>
    </p:spTree>
    <p:extLst>
      <p:ext uri="{BB962C8B-B14F-4D97-AF65-F5344CB8AC3E}">
        <p14:creationId xmlns:p14="http://schemas.microsoft.com/office/powerpoint/2010/main" val="948005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F2706-14B7-2E93-C215-4B9EBEC0008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09DE06-AAA8-0699-E2F8-F3AA314570CB}"/>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NMF</a:t>
            </a:r>
            <a:endParaRPr cap="small" spc="130" dirty="0"/>
          </a:p>
        </p:txBody>
      </p:sp>
      <p:pic>
        <p:nvPicPr>
          <p:cNvPr id="4" name="Picture 3">
            <a:extLst>
              <a:ext uri="{FF2B5EF4-FFF2-40B4-BE49-F238E27FC236}">
                <a16:creationId xmlns:a16="http://schemas.microsoft.com/office/drawing/2014/main" id="{7D919D31-0E2B-E1A4-DDC6-D4A6E69379B9}"/>
              </a:ext>
            </a:extLst>
          </p:cNvPr>
          <p:cNvPicPr>
            <a:picLocks noChangeAspect="1"/>
          </p:cNvPicPr>
          <p:nvPr/>
        </p:nvPicPr>
        <p:blipFill>
          <a:blip r:embed="rId3"/>
          <a:stretch>
            <a:fillRect/>
          </a:stretch>
        </p:blipFill>
        <p:spPr>
          <a:xfrm>
            <a:off x="685800" y="1510330"/>
            <a:ext cx="7772400" cy="5173578"/>
          </a:xfrm>
          <a:prstGeom prst="rect">
            <a:avLst/>
          </a:prstGeom>
        </p:spPr>
      </p:pic>
      <p:sp>
        <p:nvSpPr>
          <p:cNvPr id="30" name="TextBox 29">
            <a:extLst>
              <a:ext uri="{FF2B5EF4-FFF2-40B4-BE49-F238E27FC236}">
                <a16:creationId xmlns:a16="http://schemas.microsoft.com/office/drawing/2014/main" id="{331CE8BE-8A43-EE55-B5F5-6146833A59D3}"/>
              </a:ext>
            </a:extLst>
          </p:cNvPr>
          <p:cNvSpPr txBox="1"/>
          <p:nvPr/>
        </p:nvSpPr>
        <p:spPr>
          <a:xfrm>
            <a:off x="228600" y="6457890"/>
            <a:ext cx="4572000" cy="400110"/>
          </a:xfrm>
          <a:prstGeom prst="rect">
            <a:avLst/>
          </a:prstGeom>
          <a:noFill/>
        </p:spPr>
        <p:txBody>
          <a:bodyPr wrap="square">
            <a:spAutoFit/>
          </a:bodyPr>
          <a:lstStyle/>
          <a:p>
            <a:r>
              <a:rPr lang="en-US" sz="1000" dirty="0"/>
              <a:t>https://</a:t>
            </a:r>
            <a:r>
              <a:rPr lang="en-US" sz="1000" dirty="0" err="1"/>
              <a:t>blog.acolyer.org</a:t>
            </a:r>
            <a:r>
              <a:rPr lang="en-US" sz="1000" dirty="0"/>
              <a:t>/2019/02/18/the-why-and-how-of-nonnegative-matrix-factorization/</a:t>
            </a:r>
          </a:p>
        </p:txBody>
      </p:sp>
    </p:spTree>
    <p:extLst>
      <p:ext uri="{BB962C8B-B14F-4D97-AF65-F5344CB8AC3E}">
        <p14:creationId xmlns:p14="http://schemas.microsoft.com/office/powerpoint/2010/main" val="398206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5F7F-DFAF-172C-93F9-BB8BCBB14D2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26563B0-B5BE-D8FE-5E55-764F410B0F9B}"/>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NMF</a:t>
            </a:r>
            <a:endParaRPr cap="small" spc="130" dirty="0"/>
          </a:p>
        </p:txBody>
      </p:sp>
      <p:sp>
        <p:nvSpPr>
          <p:cNvPr id="30" name="TextBox 29">
            <a:extLst>
              <a:ext uri="{FF2B5EF4-FFF2-40B4-BE49-F238E27FC236}">
                <a16:creationId xmlns:a16="http://schemas.microsoft.com/office/drawing/2014/main" id="{742DF0F8-4A8E-13E7-7DEC-008099BC72F1}"/>
              </a:ext>
            </a:extLst>
          </p:cNvPr>
          <p:cNvSpPr txBox="1"/>
          <p:nvPr/>
        </p:nvSpPr>
        <p:spPr>
          <a:xfrm>
            <a:off x="228600" y="6457890"/>
            <a:ext cx="4572000" cy="400110"/>
          </a:xfrm>
          <a:prstGeom prst="rect">
            <a:avLst/>
          </a:prstGeom>
          <a:noFill/>
        </p:spPr>
        <p:txBody>
          <a:bodyPr wrap="square">
            <a:spAutoFit/>
          </a:bodyPr>
          <a:lstStyle/>
          <a:p>
            <a:r>
              <a:rPr lang="en-US" sz="1000" dirty="0"/>
              <a:t>https://</a:t>
            </a:r>
            <a:r>
              <a:rPr lang="en-US" sz="1000" dirty="0" err="1"/>
              <a:t>blog.acolyer.org</a:t>
            </a:r>
            <a:r>
              <a:rPr lang="en-US" sz="1000" dirty="0"/>
              <a:t>/2019/02/18/the-why-and-how-of-nonnegative-matrix-factorization/</a:t>
            </a:r>
          </a:p>
        </p:txBody>
      </p:sp>
      <p:pic>
        <p:nvPicPr>
          <p:cNvPr id="3" name="Picture 2">
            <a:extLst>
              <a:ext uri="{FF2B5EF4-FFF2-40B4-BE49-F238E27FC236}">
                <a16:creationId xmlns:a16="http://schemas.microsoft.com/office/drawing/2014/main" id="{E370C192-4187-28F9-E9B6-5EC143C0DD64}"/>
              </a:ext>
            </a:extLst>
          </p:cNvPr>
          <p:cNvPicPr>
            <a:picLocks noChangeAspect="1"/>
          </p:cNvPicPr>
          <p:nvPr/>
        </p:nvPicPr>
        <p:blipFill>
          <a:blip r:embed="rId3"/>
          <a:stretch>
            <a:fillRect/>
          </a:stretch>
        </p:blipFill>
        <p:spPr>
          <a:xfrm>
            <a:off x="485337" y="1524000"/>
            <a:ext cx="8226203" cy="4451350"/>
          </a:xfrm>
          <a:prstGeom prst="rect">
            <a:avLst/>
          </a:prstGeom>
        </p:spPr>
      </p:pic>
    </p:spTree>
    <p:extLst>
      <p:ext uri="{BB962C8B-B14F-4D97-AF65-F5344CB8AC3E}">
        <p14:creationId xmlns:p14="http://schemas.microsoft.com/office/powerpoint/2010/main" val="3002323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7554B-C744-370F-0C55-752AD5A8869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94DDFA5-E857-9F1A-EE58-A85AE817BCB7}"/>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NMF</a:t>
            </a:r>
            <a:endParaRPr cap="small" spc="130" dirty="0"/>
          </a:p>
        </p:txBody>
      </p:sp>
      <p:pic>
        <p:nvPicPr>
          <p:cNvPr id="4" name="Picture 3">
            <a:extLst>
              <a:ext uri="{FF2B5EF4-FFF2-40B4-BE49-F238E27FC236}">
                <a16:creationId xmlns:a16="http://schemas.microsoft.com/office/drawing/2014/main" id="{223144DE-69B2-B665-898A-536631FAAED0}"/>
              </a:ext>
            </a:extLst>
          </p:cNvPr>
          <p:cNvPicPr>
            <a:picLocks noChangeAspect="1"/>
          </p:cNvPicPr>
          <p:nvPr/>
        </p:nvPicPr>
        <p:blipFill>
          <a:blip r:embed="rId3"/>
          <a:stretch>
            <a:fillRect/>
          </a:stretch>
        </p:blipFill>
        <p:spPr>
          <a:xfrm>
            <a:off x="762000" y="2493171"/>
            <a:ext cx="7277100" cy="2590800"/>
          </a:xfrm>
          <a:prstGeom prst="rect">
            <a:avLst/>
          </a:prstGeom>
        </p:spPr>
      </p:pic>
      <p:sp>
        <p:nvSpPr>
          <p:cNvPr id="5" name="TextBox 4">
            <a:extLst>
              <a:ext uri="{FF2B5EF4-FFF2-40B4-BE49-F238E27FC236}">
                <a16:creationId xmlns:a16="http://schemas.microsoft.com/office/drawing/2014/main" id="{F1860BA8-34DA-AB6E-939F-BBAF8215BC7E}"/>
              </a:ext>
            </a:extLst>
          </p:cNvPr>
          <p:cNvSpPr txBox="1"/>
          <p:nvPr/>
        </p:nvSpPr>
        <p:spPr>
          <a:xfrm>
            <a:off x="1066800" y="6295640"/>
            <a:ext cx="4572000" cy="276999"/>
          </a:xfrm>
          <a:prstGeom prst="rect">
            <a:avLst/>
          </a:prstGeom>
          <a:noFill/>
        </p:spPr>
        <p:txBody>
          <a:bodyPr wrap="square">
            <a:spAutoFit/>
          </a:bodyPr>
          <a:lstStyle/>
          <a:p>
            <a:r>
              <a:rPr lang="en-US" sz="1200" dirty="0"/>
              <a:t>https://</a:t>
            </a:r>
            <a:r>
              <a:rPr lang="en-US" sz="1200" dirty="0" err="1"/>
              <a:t>arxiv.org</a:t>
            </a:r>
            <a:r>
              <a:rPr lang="en-US" sz="1200" dirty="0"/>
              <a:t>/abs/1401.5226</a:t>
            </a:r>
          </a:p>
        </p:txBody>
      </p:sp>
    </p:spTree>
    <p:extLst>
      <p:ext uri="{BB962C8B-B14F-4D97-AF65-F5344CB8AC3E}">
        <p14:creationId xmlns:p14="http://schemas.microsoft.com/office/powerpoint/2010/main" val="414017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E4644-5D90-BD76-D8ED-9CE40DA5242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0B8E40-BCDF-3CB2-2232-7E267F611DAE}"/>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NMF</a:t>
            </a:r>
            <a:endParaRPr cap="small" spc="130" dirty="0"/>
          </a:p>
        </p:txBody>
      </p:sp>
      <p:sp>
        <p:nvSpPr>
          <p:cNvPr id="5" name="object 3">
            <a:extLst>
              <a:ext uri="{FF2B5EF4-FFF2-40B4-BE49-F238E27FC236}">
                <a16:creationId xmlns:a16="http://schemas.microsoft.com/office/drawing/2014/main" id="{5F82498B-7892-75CC-BC54-E336F1DD75CB}"/>
              </a:ext>
            </a:extLst>
          </p:cNvPr>
          <p:cNvSpPr txBox="1"/>
          <p:nvPr/>
        </p:nvSpPr>
        <p:spPr>
          <a:xfrm>
            <a:off x="993140" y="914400"/>
            <a:ext cx="7693660" cy="7700891"/>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r>
              <a:rPr lang="en-US" sz="2400" dirty="0">
                <a:latin typeface="Times New Roman"/>
                <a:cs typeface="Times New Roman"/>
              </a:rPr>
              <a:t>Pros:</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Simplicity</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Works well in most practical applications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r>
              <a:rPr lang="en-US" sz="2400" dirty="0">
                <a:latin typeface="Times New Roman"/>
                <a:cs typeface="Times New Roman"/>
              </a:rPr>
              <a:t>Cons:</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NP-hard</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The existence of a single unique decomposition is not guaranteed </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Difficult to choose factorization rank</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spTree>
    <p:extLst>
      <p:ext uri="{BB962C8B-B14F-4D97-AF65-F5344CB8AC3E}">
        <p14:creationId xmlns:p14="http://schemas.microsoft.com/office/powerpoint/2010/main" val="2920045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1CCCF-F629-1A62-18AD-49CC35A945C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6E8725C-48AE-1738-1A3B-E86C7893E379}"/>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NMF</a:t>
            </a:r>
            <a:endParaRPr cap="small" spc="130" dirty="0"/>
          </a:p>
        </p:txBody>
      </p:sp>
      <p:sp>
        <p:nvSpPr>
          <p:cNvPr id="5" name="object 3">
            <a:extLst>
              <a:ext uri="{FF2B5EF4-FFF2-40B4-BE49-F238E27FC236}">
                <a16:creationId xmlns:a16="http://schemas.microsoft.com/office/drawing/2014/main" id="{B9FA5177-DF58-AC43-E997-A49F1A925A5B}"/>
              </a:ext>
            </a:extLst>
          </p:cNvPr>
          <p:cNvSpPr txBox="1"/>
          <p:nvPr/>
        </p:nvSpPr>
        <p:spPr>
          <a:xfrm>
            <a:off x="725170" y="1981200"/>
            <a:ext cx="7693660" cy="4977581"/>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r>
              <a:rPr lang="en-US" sz="2400" dirty="0">
                <a:latin typeface="Times New Roman"/>
                <a:cs typeface="Times New Roman"/>
              </a:rPr>
              <a:t>Recommendations: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Study data with clustering approaches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Use Singular Value Decomposition (SVD) for initialization</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spTree>
    <p:extLst>
      <p:ext uri="{BB962C8B-B14F-4D97-AF65-F5344CB8AC3E}">
        <p14:creationId xmlns:p14="http://schemas.microsoft.com/office/powerpoint/2010/main" val="3636715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18D9E-6F11-13EA-4CA2-A1D5D8F6A16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0B60F0E-0DA7-9F6B-FE3B-91930762A417}"/>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Applying NMF to NN Weights</a:t>
            </a:r>
            <a:endParaRPr cap="small" spc="130" dirty="0"/>
          </a:p>
        </p:txBody>
      </p:sp>
      <p:sp>
        <p:nvSpPr>
          <p:cNvPr id="6" name="object 3">
            <a:extLst>
              <a:ext uri="{FF2B5EF4-FFF2-40B4-BE49-F238E27FC236}">
                <a16:creationId xmlns:a16="http://schemas.microsoft.com/office/drawing/2014/main" id="{1522F357-EC16-33E8-1DA1-2ADC2DDA3660}"/>
              </a:ext>
            </a:extLst>
          </p:cNvPr>
          <p:cNvSpPr txBox="1"/>
          <p:nvPr/>
        </p:nvSpPr>
        <p:spPr>
          <a:xfrm>
            <a:off x="609600" y="1143002"/>
            <a:ext cx="7693660" cy="3609514"/>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Convolution-specific</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Lacks context</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pic>
        <p:nvPicPr>
          <p:cNvPr id="1026" name="Picture 2">
            <a:extLst>
              <a:ext uri="{FF2B5EF4-FFF2-40B4-BE49-F238E27FC236}">
                <a16:creationId xmlns:a16="http://schemas.microsoft.com/office/drawing/2014/main" id="{8239BD0C-DE5C-119D-D572-3B03F7531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952707"/>
            <a:ext cx="8077200" cy="3237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23907-8498-A459-3B91-E4185AF49285}"/>
              </a:ext>
            </a:extLst>
          </p:cNvPr>
          <p:cNvSpPr txBox="1"/>
          <p:nvPr/>
        </p:nvSpPr>
        <p:spPr>
          <a:xfrm>
            <a:off x="76200" y="6190598"/>
            <a:ext cx="9144000" cy="646331"/>
          </a:xfrm>
          <a:prstGeom prst="rect">
            <a:avLst/>
          </a:prstGeom>
          <a:noFill/>
        </p:spPr>
        <p:txBody>
          <a:bodyPr wrap="square">
            <a:spAutoFit/>
          </a:bodyPr>
          <a:lstStyle/>
          <a:p>
            <a:r>
              <a:rPr lang="en-US" b="0" i="0" dirty="0">
                <a:effectLst/>
                <a:latin typeface="-apple-system"/>
              </a:rPr>
              <a:t>NMF of input weights in InceptionV1 </a:t>
            </a:r>
            <a:r>
              <a:rPr lang="en-US" dirty="0"/>
              <a:t>mixed4d_5x5</a:t>
            </a:r>
            <a:r>
              <a:rPr lang="en-US" b="0" i="0" dirty="0">
                <a:effectLst/>
                <a:latin typeface="-apple-system"/>
              </a:rPr>
              <a:t>, for a selection of ten neurons. The red, green, and blue channels on each grid indicate the weights for each of the 3 NMF factors.</a:t>
            </a:r>
            <a:endParaRPr lang="en-US" dirty="0"/>
          </a:p>
        </p:txBody>
      </p:sp>
    </p:spTree>
    <p:extLst>
      <p:ext uri="{BB962C8B-B14F-4D97-AF65-F5344CB8AC3E}">
        <p14:creationId xmlns:p14="http://schemas.microsoft.com/office/powerpoint/2010/main" val="4220010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BFB8-560A-4CC8-275C-4F1F8FC2FE7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512F1D-F1FF-8E61-2464-E1BCA26F66C9}"/>
              </a:ext>
            </a:extLst>
          </p:cNvPr>
          <p:cNvSpPr txBox="1">
            <a:spLocks noGrp="1"/>
          </p:cNvSpPr>
          <p:nvPr>
            <p:ph type="title"/>
          </p:nvPr>
        </p:nvSpPr>
        <p:spPr>
          <a:xfrm>
            <a:off x="457200" y="-316372"/>
            <a:ext cx="8229600" cy="1459374"/>
          </a:xfrm>
          <a:prstGeom prst="rect">
            <a:avLst/>
          </a:prstGeom>
        </p:spPr>
        <p:txBody>
          <a:bodyPr vert="horz" wrap="square" lIns="0" tIns="469900" rIns="0" bIns="0" rtlCol="0">
            <a:spAutoFit/>
          </a:bodyPr>
          <a:lstStyle/>
          <a:p>
            <a:pPr marL="12700">
              <a:lnSpc>
                <a:spcPct val="100000"/>
              </a:lnSpc>
              <a:spcBef>
                <a:spcPts val="100"/>
              </a:spcBef>
            </a:pPr>
            <a:r>
              <a:rPr lang="en-US" cap="small" spc="130" dirty="0"/>
              <a:t>Contextualizing Weights with Feature Visualization</a:t>
            </a:r>
          </a:p>
        </p:txBody>
      </p:sp>
      <p:sp>
        <p:nvSpPr>
          <p:cNvPr id="6" name="object 3">
            <a:extLst>
              <a:ext uri="{FF2B5EF4-FFF2-40B4-BE49-F238E27FC236}">
                <a16:creationId xmlns:a16="http://schemas.microsoft.com/office/drawing/2014/main" id="{57C19C01-D575-FACF-583A-DBA5A17FA637}"/>
              </a:ext>
            </a:extLst>
          </p:cNvPr>
          <p:cNvSpPr txBox="1"/>
          <p:nvPr/>
        </p:nvSpPr>
        <p:spPr>
          <a:xfrm>
            <a:off x="533400" y="1143002"/>
            <a:ext cx="8229600" cy="3596690"/>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CNN weights:</a:t>
            </a:r>
          </a:p>
          <a:p>
            <a:pPr marL="12065" marR="164465" algn="ctr">
              <a:lnSpc>
                <a:spcPct val="120000"/>
              </a:lnSpc>
              <a:spcBef>
                <a:spcPts val="100"/>
              </a:spcBef>
              <a:buClr>
                <a:srgbClr val="FD8537"/>
              </a:buClr>
              <a:buSzPct val="68750"/>
              <a:tabLst>
                <a:tab pos="286385" algn="l"/>
              </a:tabLst>
            </a:pPr>
            <a:r>
              <a:rPr lang="en-US" sz="2400" b="0" i="0" dirty="0">
                <a:effectLst/>
                <a:latin typeface="Courier New" panose="02070309020205020404" pitchFamily="49" charset="0"/>
              </a:rPr>
              <a:t>[relative x position, relative y position, input channels, output channels]</a:t>
            </a: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Visualize </a:t>
            </a:r>
            <a:r>
              <a:rPr lang="en-US" sz="2400" b="0" i="0" dirty="0">
                <a:effectLst/>
                <a:latin typeface="Courier New" panose="02070309020205020404" pitchFamily="49" charset="0"/>
              </a:rPr>
              <a:t>[width, height] </a:t>
            </a:r>
            <a:r>
              <a:rPr lang="en-US" sz="2400" dirty="0">
                <a:latin typeface="Times New Roman"/>
                <a:cs typeface="Times New Roman"/>
              </a:rPr>
              <a:t>matrix</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pic>
        <p:nvPicPr>
          <p:cNvPr id="3" name="Picture 2">
            <a:extLst>
              <a:ext uri="{FF2B5EF4-FFF2-40B4-BE49-F238E27FC236}">
                <a16:creationId xmlns:a16="http://schemas.microsoft.com/office/drawing/2014/main" id="{2ABF30A5-C63B-7E18-3944-DAC18E49D944}"/>
              </a:ext>
            </a:extLst>
          </p:cNvPr>
          <p:cNvPicPr>
            <a:picLocks noChangeAspect="1"/>
          </p:cNvPicPr>
          <p:nvPr/>
        </p:nvPicPr>
        <p:blipFill>
          <a:blip r:embed="rId3"/>
          <a:stretch>
            <a:fillRect/>
          </a:stretch>
        </p:blipFill>
        <p:spPr>
          <a:xfrm>
            <a:off x="1138084" y="3429000"/>
            <a:ext cx="7020232" cy="3200400"/>
          </a:xfrm>
          <a:prstGeom prst="rect">
            <a:avLst/>
          </a:prstGeom>
        </p:spPr>
      </p:pic>
    </p:spTree>
    <p:extLst>
      <p:ext uri="{BB962C8B-B14F-4D97-AF65-F5344CB8AC3E}">
        <p14:creationId xmlns:p14="http://schemas.microsoft.com/office/powerpoint/2010/main" val="1344373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91EC-EECD-5507-27ED-20A591F9C72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297FE61-5A4A-F9F4-DFCC-C70EF55A5CCD}"/>
              </a:ext>
            </a:extLst>
          </p:cNvPr>
          <p:cNvSpPr txBox="1">
            <a:spLocks noGrp="1"/>
          </p:cNvSpPr>
          <p:nvPr>
            <p:ph type="title"/>
          </p:nvPr>
        </p:nvSpPr>
        <p:spPr>
          <a:xfrm>
            <a:off x="457200" y="-316372"/>
            <a:ext cx="8229600" cy="1459374"/>
          </a:xfrm>
          <a:prstGeom prst="rect">
            <a:avLst/>
          </a:prstGeom>
        </p:spPr>
        <p:txBody>
          <a:bodyPr vert="horz" wrap="square" lIns="0" tIns="469900" rIns="0" bIns="0" rtlCol="0">
            <a:spAutoFit/>
          </a:bodyPr>
          <a:lstStyle/>
          <a:p>
            <a:pPr marL="12700">
              <a:lnSpc>
                <a:spcPct val="100000"/>
              </a:lnSpc>
              <a:spcBef>
                <a:spcPts val="100"/>
              </a:spcBef>
            </a:pPr>
            <a:r>
              <a:rPr lang="en-US" cap="small" spc="130" dirty="0"/>
              <a:t>Contextualizing Weights with Feature Visualization</a:t>
            </a:r>
          </a:p>
        </p:txBody>
      </p:sp>
      <p:sp>
        <p:nvSpPr>
          <p:cNvPr id="6" name="object 3">
            <a:extLst>
              <a:ext uri="{FF2B5EF4-FFF2-40B4-BE49-F238E27FC236}">
                <a16:creationId xmlns:a16="http://schemas.microsoft.com/office/drawing/2014/main" id="{D7A5E25C-DBE5-8AE8-BFE4-97ACE05C1F8F}"/>
              </a:ext>
            </a:extLst>
          </p:cNvPr>
          <p:cNvSpPr txBox="1"/>
          <p:nvPr/>
        </p:nvSpPr>
        <p:spPr>
          <a:xfrm>
            <a:off x="533400" y="1143002"/>
            <a:ext cx="8229600" cy="3596690"/>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CNN weights:</a:t>
            </a:r>
          </a:p>
          <a:p>
            <a:pPr marL="12065" marR="164465" algn="ctr">
              <a:lnSpc>
                <a:spcPct val="120000"/>
              </a:lnSpc>
              <a:spcBef>
                <a:spcPts val="100"/>
              </a:spcBef>
              <a:buClr>
                <a:srgbClr val="FD8537"/>
              </a:buClr>
              <a:buSzPct val="68750"/>
              <a:tabLst>
                <a:tab pos="286385" algn="l"/>
              </a:tabLst>
            </a:pPr>
            <a:r>
              <a:rPr lang="en-US" sz="2400" b="0" i="0" dirty="0">
                <a:effectLst/>
                <a:latin typeface="Courier New" panose="02070309020205020404" pitchFamily="49" charset="0"/>
              </a:rPr>
              <a:t>[relative x position, relative y position, input channels, output channels]</a:t>
            </a: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Visualize </a:t>
            </a:r>
            <a:r>
              <a:rPr lang="en-US" sz="2400" b="0" i="0" dirty="0">
                <a:effectLst/>
                <a:latin typeface="Courier New" panose="02070309020205020404" pitchFamily="49" charset="0"/>
              </a:rPr>
              <a:t>[width, height] </a:t>
            </a:r>
            <a:r>
              <a:rPr lang="en-US" sz="2400" dirty="0">
                <a:latin typeface="Times New Roman"/>
                <a:cs typeface="Times New Roman"/>
              </a:rPr>
              <a:t>matrix</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pic>
        <p:nvPicPr>
          <p:cNvPr id="4" name="Picture 3">
            <a:extLst>
              <a:ext uri="{FF2B5EF4-FFF2-40B4-BE49-F238E27FC236}">
                <a16:creationId xmlns:a16="http://schemas.microsoft.com/office/drawing/2014/main" id="{9132B9BD-2BFA-DFDE-48D7-0D54E6E085AD}"/>
              </a:ext>
            </a:extLst>
          </p:cNvPr>
          <p:cNvPicPr>
            <a:picLocks noChangeAspect="1"/>
          </p:cNvPicPr>
          <p:nvPr/>
        </p:nvPicPr>
        <p:blipFill>
          <a:blip r:embed="rId3"/>
          <a:stretch>
            <a:fillRect/>
          </a:stretch>
        </p:blipFill>
        <p:spPr>
          <a:xfrm>
            <a:off x="990600" y="3440875"/>
            <a:ext cx="6927224" cy="2971800"/>
          </a:xfrm>
          <a:prstGeom prst="rect">
            <a:avLst/>
          </a:prstGeom>
        </p:spPr>
      </p:pic>
    </p:spTree>
    <p:extLst>
      <p:ext uri="{BB962C8B-B14F-4D97-AF65-F5344CB8AC3E}">
        <p14:creationId xmlns:p14="http://schemas.microsoft.com/office/powerpoint/2010/main" val="189805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B5B4F-EB11-7C70-6871-BA5375FE6ED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99DBB06-402B-1D5E-A369-D504DF39C799}"/>
              </a:ext>
            </a:extLst>
          </p:cNvPr>
          <p:cNvSpPr txBox="1">
            <a:spLocks noGrp="1"/>
          </p:cNvSpPr>
          <p:nvPr>
            <p:ph type="title"/>
          </p:nvPr>
        </p:nvSpPr>
        <p:spPr>
          <a:xfrm>
            <a:off x="457200" y="-316372"/>
            <a:ext cx="8229600" cy="1459374"/>
          </a:xfrm>
          <a:prstGeom prst="rect">
            <a:avLst/>
          </a:prstGeom>
        </p:spPr>
        <p:txBody>
          <a:bodyPr vert="horz" wrap="square" lIns="0" tIns="469900" rIns="0" bIns="0" rtlCol="0">
            <a:spAutoFit/>
          </a:bodyPr>
          <a:lstStyle/>
          <a:p>
            <a:pPr marL="12700">
              <a:lnSpc>
                <a:spcPct val="100000"/>
              </a:lnSpc>
              <a:spcBef>
                <a:spcPts val="100"/>
              </a:spcBef>
            </a:pPr>
            <a:r>
              <a:rPr lang="en-US" cap="small" spc="130" dirty="0"/>
              <a:t>Contextualizing Weights. </a:t>
            </a:r>
            <a:br>
              <a:rPr lang="en-US" cap="small" spc="130" dirty="0"/>
            </a:br>
            <a:r>
              <a:rPr lang="en-US" cap="small" spc="130" dirty="0"/>
              <a:t>Small Multiples</a:t>
            </a:r>
          </a:p>
        </p:txBody>
      </p:sp>
      <p:pic>
        <p:nvPicPr>
          <p:cNvPr id="3" name="Picture 2">
            <a:extLst>
              <a:ext uri="{FF2B5EF4-FFF2-40B4-BE49-F238E27FC236}">
                <a16:creationId xmlns:a16="http://schemas.microsoft.com/office/drawing/2014/main" id="{138FD64B-2395-DD3E-639B-19A300B21F03}"/>
              </a:ext>
            </a:extLst>
          </p:cNvPr>
          <p:cNvPicPr>
            <a:picLocks noChangeAspect="1"/>
          </p:cNvPicPr>
          <p:nvPr/>
        </p:nvPicPr>
        <p:blipFill>
          <a:blip r:embed="rId3"/>
          <a:stretch>
            <a:fillRect/>
          </a:stretch>
        </p:blipFill>
        <p:spPr>
          <a:xfrm>
            <a:off x="2057400" y="1576450"/>
            <a:ext cx="5186109" cy="4114800"/>
          </a:xfrm>
          <a:prstGeom prst="rect">
            <a:avLst/>
          </a:prstGeom>
        </p:spPr>
      </p:pic>
      <p:sp>
        <p:nvSpPr>
          <p:cNvPr id="7" name="TextBox 6">
            <a:extLst>
              <a:ext uri="{FF2B5EF4-FFF2-40B4-BE49-F238E27FC236}">
                <a16:creationId xmlns:a16="http://schemas.microsoft.com/office/drawing/2014/main" id="{F8EDB50A-58E0-5DBA-D24C-1FA4F494ABBB}"/>
              </a:ext>
            </a:extLst>
          </p:cNvPr>
          <p:cNvSpPr txBox="1"/>
          <p:nvPr/>
        </p:nvSpPr>
        <p:spPr>
          <a:xfrm>
            <a:off x="2514600" y="5691250"/>
            <a:ext cx="4572000" cy="369332"/>
          </a:xfrm>
          <a:prstGeom prst="rect">
            <a:avLst/>
          </a:prstGeom>
          <a:noFill/>
        </p:spPr>
        <p:txBody>
          <a:bodyPr wrap="square">
            <a:spAutoFit/>
          </a:bodyPr>
          <a:lstStyle/>
          <a:p>
            <a:r>
              <a:rPr lang="en-US" b="0" i="0" dirty="0">
                <a:effectLst/>
                <a:latin typeface="-apple-system"/>
              </a:rPr>
              <a:t>Small multiple weights for </a:t>
            </a:r>
            <a:r>
              <a:rPr lang="en-US" b="0" i="0" u="none" strike="noStrike" dirty="0">
                <a:effectLst/>
                <a:latin typeface="-apple-system"/>
                <a:hlinkClick r:id="rId4"/>
              </a:rPr>
              <a:t>mixed3b 342</a:t>
            </a:r>
            <a:r>
              <a:rPr lang="en-US" b="0" i="0" dirty="0">
                <a:effectLst/>
                <a:latin typeface="-apple-system"/>
              </a:rPr>
              <a:t>.</a:t>
            </a:r>
            <a:endParaRPr lang="en-US" dirty="0"/>
          </a:p>
        </p:txBody>
      </p:sp>
    </p:spTree>
    <p:extLst>
      <p:ext uri="{BB962C8B-B14F-4D97-AF65-F5344CB8AC3E}">
        <p14:creationId xmlns:p14="http://schemas.microsoft.com/office/powerpoint/2010/main" val="3197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76FD8-E874-5B55-A82B-6A60B8E96EB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CB7E56D-9391-D97D-8D7F-EFD4572925B4}"/>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Loss Landscapes</a:t>
            </a:r>
            <a:endParaRPr cap="small" spc="130" dirty="0"/>
          </a:p>
        </p:txBody>
      </p:sp>
      <p:sp>
        <p:nvSpPr>
          <p:cNvPr id="5" name="object 3">
            <a:extLst>
              <a:ext uri="{FF2B5EF4-FFF2-40B4-BE49-F238E27FC236}">
                <a16:creationId xmlns:a16="http://schemas.microsoft.com/office/drawing/2014/main" id="{BCD10059-A042-91C4-1F21-7CB9C86B30AC}"/>
              </a:ext>
            </a:extLst>
          </p:cNvPr>
          <p:cNvSpPr txBox="1"/>
          <p:nvPr/>
        </p:nvSpPr>
        <p:spPr>
          <a:xfrm>
            <a:off x="457200" y="5808548"/>
            <a:ext cx="7693660" cy="873381"/>
          </a:xfrm>
          <a:prstGeom prst="rect">
            <a:avLst/>
          </a:prstGeom>
        </p:spPr>
        <p:txBody>
          <a:bodyPr vert="horz" wrap="square" lIns="0" tIns="12700" rIns="0" bIns="0" rtlCol="0">
            <a:spAutoFit/>
          </a:bodyPr>
          <a:lstStyle/>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Directly visualizing loss function along with its gradients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sp>
        <p:nvSpPr>
          <p:cNvPr id="4" name="TextBox 3">
            <a:extLst>
              <a:ext uri="{FF2B5EF4-FFF2-40B4-BE49-F238E27FC236}">
                <a16:creationId xmlns:a16="http://schemas.microsoft.com/office/drawing/2014/main" id="{C2D82326-190C-C276-2050-B7BAE2884F59}"/>
              </a:ext>
            </a:extLst>
          </p:cNvPr>
          <p:cNvSpPr txBox="1"/>
          <p:nvPr/>
        </p:nvSpPr>
        <p:spPr>
          <a:xfrm>
            <a:off x="5334000" y="6435708"/>
            <a:ext cx="2895600" cy="246221"/>
          </a:xfrm>
          <a:prstGeom prst="rect">
            <a:avLst/>
          </a:prstGeom>
          <a:noFill/>
        </p:spPr>
        <p:txBody>
          <a:bodyPr wrap="square">
            <a:spAutoFit/>
          </a:bodyPr>
          <a:lstStyle/>
          <a:p>
            <a:r>
              <a:rPr lang="en-US" sz="1000" dirty="0"/>
              <a:t>https://</a:t>
            </a:r>
            <a:r>
              <a:rPr lang="en-US" sz="1000" dirty="0" err="1"/>
              <a:t>arxiv.org</a:t>
            </a:r>
            <a:r>
              <a:rPr lang="en-US" sz="1000" dirty="0"/>
              <a:t>/pdf/1712.09913</a:t>
            </a:r>
          </a:p>
        </p:txBody>
      </p:sp>
      <p:pic>
        <p:nvPicPr>
          <p:cNvPr id="9218" name="Picture 2">
            <a:extLst>
              <a:ext uri="{FF2B5EF4-FFF2-40B4-BE49-F238E27FC236}">
                <a16:creationId xmlns:a16="http://schemas.microsoft.com/office/drawing/2014/main" id="{1AA4F8C2-A614-8B5D-8D1F-C414D60EA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95400"/>
            <a:ext cx="56896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27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4C02-C92C-BA64-4CB1-058833A6011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E35A260-5E10-C99F-12C4-26438D35A260}"/>
              </a:ext>
            </a:extLst>
          </p:cNvPr>
          <p:cNvSpPr txBox="1">
            <a:spLocks noGrp="1"/>
          </p:cNvSpPr>
          <p:nvPr>
            <p:ph type="title"/>
          </p:nvPr>
        </p:nvSpPr>
        <p:spPr>
          <a:xfrm>
            <a:off x="457200" y="-316372"/>
            <a:ext cx="8229600" cy="1459374"/>
          </a:xfrm>
          <a:prstGeom prst="rect">
            <a:avLst/>
          </a:prstGeom>
        </p:spPr>
        <p:txBody>
          <a:bodyPr vert="horz" wrap="square" lIns="0" tIns="469900" rIns="0" bIns="0" rtlCol="0">
            <a:spAutoFit/>
          </a:bodyPr>
          <a:lstStyle/>
          <a:p>
            <a:pPr marL="12700">
              <a:lnSpc>
                <a:spcPct val="100000"/>
              </a:lnSpc>
              <a:spcBef>
                <a:spcPts val="100"/>
              </a:spcBef>
            </a:pPr>
            <a:r>
              <a:rPr lang="en-US" cap="small" spc="130" dirty="0"/>
              <a:t>Contextualizing Weights. </a:t>
            </a:r>
            <a:br>
              <a:rPr lang="en-US" cap="small" spc="130" dirty="0"/>
            </a:br>
            <a:r>
              <a:rPr lang="en-US" cap="small" spc="130" dirty="0"/>
              <a:t>Small Multiples</a:t>
            </a:r>
          </a:p>
        </p:txBody>
      </p:sp>
      <p:sp>
        <p:nvSpPr>
          <p:cNvPr id="7" name="TextBox 6">
            <a:extLst>
              <a:ext uri="{FF2B5EF4-FFF2-40B4-BE49-F238E27FC236}">
                <a16:creationId xmlns:a16="http://schemas.microsoft.com/office/drawing/2014/main" id="{FCF97C24-6554-209E-A300-A7F7637BEBFE}"/>
              </a:ext>
            </a:extLst>
          </p:cNvPr>
          <p:cNvSpPr txBox="1"/>
          <p:nvPr/>
        </p:nvSpPr>
        <p:spPr>
          <a:xfrm>
            <a:off x="6428509" y="2057400"/>
            <a:ext cx="2286000" cy="646331"/>
          </a:xfrm>
          <a:prstGeom prst="rect">
            <a:avLst/>
          </a:prstGeom>
          <a:noFill/>
        </p:spPr>
        <p:txBody>
          <a:bodyPr wrap="square">
            <a:spAutoFit/>
          </a:bodyPr>
          <a:lstStyle/>
          <a:p>
            <a:r>
              <a:rPr lang="en-US" b="0" i="0" dirty="0">
                <a:effectLst/>
                <a:latin typeface="-apple-system"/>
              </a:rPr>
              <a:t>Small multiple weights for </a:t>
            </a:r>
            <a:r>
              <a:rPr lang="en-US" b="0" i="0" u="none" strike="noStrike" dirty="0">
                <a:effectLst/>
                <a:latin typeface="-apple-system"/>
              </a:rPr>
              <a:t>curve detectors</a:t>
            </a:r>
            <a:endParaRPr lang="en-US" dirty="0"/>
          </a:p>
        </p:txBody>
      </p:sp>
      <p:pic>
        <p:nvPicPr>
          <p:cNvPr id="4" name="Picture 3">
            <a:extLst>
              <a:ext uri="{FF2B5EF4-FFF2-40B4-BE49-F238E27FC236}">
                <a16:creationId xmlns:a16="http://schemas.microsoft.com/office/drawing/2014/main" id="{BE7C0F44-9ADE-4DFB-8994-9EAEB3C578A6}"/>
              </a:ext>
            </a:extLst>
          </p:cNvPr>
          <p:cNvPicPr>
            <a:picLocks noChangeAspect="1"/>
          </p:cNvPicPr>
          <p:nvPr/>
        </p:nvPicPr>
        <p:blipFill>
          <a:blip r:embed="rId3"/>
          <a:stretch>
            <a:fillRect/>
          </a:stretch>
        </p:blipFill>
        <p:spPr>
          <a:xfrm>
            <a:off x="475013" y="1336573"/>
            <a:ext cx="5715000" cy="5521427"/>
          </a:xfrm>
          <a:prstGeom prst="rect">
            <a:avLst/>
          </a:prstGeom>
        </p:spPr>
      </p:pic>
    </p:spTree>
    <p:extLst>
      <p:ext uri="{BB962C8B-B14F-4D97-AF65-F5344CB8AC3E}">
        <p14:creationId xmlns:p14="http://schemas.microsoft.com/office/powerpoint/2010/main" val="14343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DE44-8825-0F4B-3ED7-B708F36E0D5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4C5594A-47F4-7AE9-0B23-2D439FA28377}"/>
              </a:ext>
            </a:extLst>
          </p:cNvPr>
          <p:cNvSpPr txBox="1">
            <a:spLocks noGrp="1"/>
          </p:cNvSpPr>
          <p:nvPr>
            <p:ph type="title"/>
          </p:nvPr>
        </p:nvSpPr>
        <p:spPr>
          <a:xfrm>
            <a:off x="457200" y="-316372"/>
            <a:ext cx="8229600" cy="1459374"/>
          </a:xfrm>
          <a:prstGeom prst="rect">
            <a:avLst/>
          </a:prstGeom>
        </p:spPr>
        <p:txBody>
          <a:bodyPr vert="horz" wrap="square" lIns="0" tIns="469900" rIns="0" bIns="0" rtlCol="0">
            <a:spAutoFit/>
          </a:bodyPr>
          <a:lstStyle/>
          <a:p>
            <a:pPr marL="12700">
              <a:lnSpc>
                <a:spcPct val="100000"/>
              </a:lnSpc>
              <a:spcBef>
                <a:spcPts val="100"/>
              </a:spcBef>
            </a:pPr>
            <a:r>
              <a:rPr lang="en-US" cap="small" spc="130" dirty="0"/>
              <a:t>Contextualizing Weights. </a:t>
            </a:r>
            <a:br>
              <a:rPr lang="en-US" cap="small" spc="130" dirty="0"/>
            </a:br>
            <a:r>
              <a:rPr lang="en-US" cap="small" spc="130" dirty="0"/>
              <a:t>Spatial Position Weights</a:t>
            </a:r>
          </a:p>
        </p:txBody>
      </p:sp>
      <p:pic>
        <p:nvPicPr>
          <p:cNvPr id="4098" name="Picture 2">
            <a:extLst>
              <a:ext uri="{FF2B5EF4-FFF2-40B4-BE49-F238E27FC236}">
                <a16:creationId xmlns:a16="http://schemas.microsoft.com/office/drawing/2014/main" id="{D11DED0D-EA90-B5BD-980A-5EA05A176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 y="1676400"/>
            <a:ext cx="7556500" cy="3746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9D00A0-36F3-E699-85E8-C8F986610238}"/>
              </a:ext>
            </a:extLst>
          </p:cNvPr>
          <p:cNvSpPr txBox="1"/>
          <p:nvPr/>
        </p:nvSpPr>
        <p:spPr>
          <a:xfrm>
            <a:off x="1295400" y="5562600"/>
            <a:ext cx="6864350" cy="923330"/>
          </a:xfrm>
          <a:prstGeom prst="rect">
            <a:avLst/>
          </a:prstGeom>
          <a:noFill/>
        </p:spPr>
        <p:txBody>
          <a:bodyPr wrap="square">
            <a:spAutoFit/>
          </a:bodyPr>
          <a:lstStyle/>
          <a:p>
            <a:r>
              <a:rPr lang="en-US" b="1" i="0" dirty="0">
                <a:effectLst/>
                <a:latin typeface="-apple-system"/>
              </a:rPr>
              <a:t>Left:</a:t>
            </a:r>
            <a:r>
              <a:rPr lang="en-US" b="0" i="0" dirty="0">
                <a:effectLst/>
                <a:latin typeface="-apple-system"/>
              </a:rPr>
              <a:t> Feature visualization of a car neuron. </a:t>
            </a:r>
            <a:r>
              <a:rPr lang="en-US" b="1" i="0" dirty="0">
                <a:effectLst/>
                <a:latin typeface="-apple-system"/>
              </a:rPr>
              <a:t>Right:</a:t>
            </a:r>
            <a:r>
              <a:rPr lang="en-US" b="0" i="0" dirty="0">
                <a:effectLst/>
                <a:latin typeface="-apple-system"/>
              </a:rPr>
              <a:t> Feature visualizations of the vector over input neurons at each spatial position of the car neuron’s weights. </a:t>
            </a:r>
            <a:endParaRPr lang="en-US"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9464F087-A41A-CBA0-6CCC-48B640E20D8B}"/>
                  </a:ext>
                </a:extLst>
              </p14:cNvPr>
              <p14:cNvContentPartPr/>
              <p14:nvPr/>
            </p14:nvContentPartPr>
            <p14:xfrm>
              <a:off x="6051600" y="4559040"/>
              <a:ext cx="781560" cy="978840"/>
            </p14:xfrm>
          </p:contentPart>
        </mc:Choice>
        <mc:Fallback>
          <p:pic>
            <p:nvPicPr>
              <p:cNvPr id="6" name="Ink 5">
                <a:extLst>
                  <a:ext uri="{FF2B5EF4-FFF2-40B4-BE49-F238E27FC236}">
                    <a16:creationId xmlns:a16="http://schemas.microsoft.com/office/drawing/2014/main" id="{9464F087-A41A-CBA0-6CCC-48B640E20D8B}"/>
                  </a:ext>
                </a:extLst>
              </p:cNvPr>
              <p:cNvPicPr/>
              <p:nvPr/>
            </p:nvPicPr>
            <p:blipFill>
              <a:blip r:embed="rId5"/>
              <a:stretch>
                <a:fillRect/>
              </a:stretch>
            </p:blipFill>
            <p:spPr>
              <a:xfrm>
                <a:off x="6042240" y="4549680"/>
                <a:ext cx="800280" cy="997560"/>
              </a:xfrm>
              <a:prstGeom prst="rect">
                <a:avLst/>
              </a:prstGeom>
            </p:spPr>
          </p:pic>
        </mc:Fallback>
      </mc:AlternateContent>
    </p:spTree>
    <p:extLst>
      <p:ext uri="{BB962C8B-B14F-4D97-AF65-F5344CB8AC3E}">
        <p14:creationId xmlns:p14="http://schemas.microsoft.com/office/powerpoint/2010/main" val="119369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1604A-B532-D10B-60F9-4F01FFDF5D0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B267FA1-CA28-0F1B-0E04-7B97D1C56F0A}"/>
              </a:ext>
            </a:extLst>
          </p:cNvPr>
          <p:cNvSpPr txBox="1">
            <a:spLocks noGrp="1"/>
          </p:cNvSpPr>
          <p:nvPr>
            <p:ph type="title"/>
          </p:nvPr>
        </p:nvSpPr>
        <p:spPr>
          <a:xfrm>
            <a:off x="457200" y="-316372"/>
            <a:ext cx="8229600" cy="1459374"/>
          </a:xfrm>
          <a:prstGeom prst="rect">
            <a:avLst/>
          </a:prstGeom>
        </p:spPr>
        <p:txBody>
          <a:bodyPr vert="horz" wrap="square" lIns="0" tIns="469900" rIns="0" bIns="0" rtlCol="0">
            <a:spAutoFit/>
          </a:bodyPr>
          <a:lstStyle/>
          <a:p>
            <a:pPr marL="12700">
              <a:spcBef>
                <a:spcPts val="100"/>
              </a:spcBef>
            </a:pPr>
            <a:r>
              <a:rPr lang="en-US" cap="small" spc="130" dirty="0"/>
              <a:t>Contextualizing Weights. </a:t>
            </a:r>
            <a:br>
              <a:rPr lang="en-US" cap="small" spc="130" dirty="0"/>
            </a:br>
            <a:r>
              <a:rPr lang="en-US" cap="small" spc="130" dirty="0"/>
              <a:t>Weight Factors</a:t>
            </a:r>
          </a:p>
        </p:txBody>
      </p:sp>
      <p:sp>
        <p:nvSpPr>
          <p:cNvPr id="5" name="TextBox 4">
            <a:extLst>
              <a:ext uri="{FF2B5EF4-FFF2-40B4-BE49-F238E27FC236}">
                <a16:creationId xmlns:a16="http://schemas.microsoft.com/office/drawing/2014/main" id="{6B336B3C-5455-AA5E-E8D1-2AAEF7695A6C}"/>
              </a:ext>
            </a:extLst>
          </p:cNvPr>
          <p:cNvSpPr txBox="1"/>
          <p:nvPr/>
        </p:nvSpPr>
        <p:spPr>
          <a:xfrm>
            <a:off x="1295400" y="5734048"/>
            <a:ext cx="6864350" cy="646331"/>
          </a:xfrm>
          <a:prstGeom prst="rect">
            <a:avLst/>
          </a:prstGeom>
          <a:noFill/>
        </p:spPr>
        <p:txBody>
          <a:bodyPr wrap="square">
            <a:spAutoFit/>
          </a:bodyPr>
          <a:lstStyle/>
          <a:p>
            <a:r>
              <a:rPr lang="en-US" b="0" i="0" dirty="0">
                <a:effectLst/>
                <a:latin typeface="-apple-system"/>
              </a:rPr>
              <a:t>NMF factorization on the weights (excitatory and inhibitory) connecting six high-low frequency detectors in InceptionV1 to the layer </a:t>
            </a:r>
            <a:r>
              <a:rPr lang="en-US" dirty="0"/>
              <a:t>conv2d2</a:t>
            </a:r>
            <a:r>
              <a:rPr lang="en-US" b="0" i="0" dirty="0">
                <a:effectLst/>
                <a:latin typeface="-apple-system"/>
              </a:rPr>
              <a:t>.</a:t>
            </a:r>
            <a:endParaRPr lang="en-US" dirty="0"/>
          </a:p>
        </p:txBody>
      </p:sp>
      <p:pic>
        <p:nvPicPr>
          <p:cNvPr id="3" name="Picture 2">
            <a:extLst>
              <a:ext uri="{FF2B5EF4-FFF2-40B4-BE49-F238E27FC236}">
                <a16:creationId xmlns:a16="http://schemas.microsoft.com/office/drawing/2014/main" id="{2C8B64A1-A97E-517E-32B2-49E8C8436FB1}"/>
              </a:ext>
            </a:extLst>
          </p:cNvPr>
          <p:cNvPicPr>
            <a:picLocks noChangeAspect="1"/>
          </p:cNvPicPr>
          <p:nvPr/>
        </p:nvPicPr>
        <p:blipFill>
          <a:blip r:embed="rId3"/>
          <a:stretch>
            <a:fillRect/>
          </a:stretch>
        </p:blipFill>
        <p:spPr>
          <a:xfrm>
            <a:off x="457200" y="1828800"/>
            <a:ext cx="7772400" cy="3535894"/>
          </a:xfrm>
          <a:prstGeom prst="rect">
            <a:avLst/>
          </a:prstGeom>
        </p:spPr>
      </p:pic>
    </p:spTree>
    <p:extLst>
      <p:ext uri="{BB962C8B-B14F-4D97-AF65-F5344CB8AC3E}">
        <p14:creationId xmlns:p14="http://schemas.microsoft.com/office/powerpoint/2010/main" val="4037854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4D0C6-0EF9-CB2A-2B1A-F56CC4F212B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22A72C2-E7CD-85A7-3C43-D6222D092B5E}"/>
              </a:ext>
            </a:extLst>
          </p:cNvPr>
          <p:cNvSpPr txBox="1">
            <a:spLocks noGrp="1"/>
          </p:cNvSpPr>
          <p:nvPr>
            <p:ph type="title"/>
          </p:nvPr>
        </p:nvSpPr>
        <p:spPr>
          <a:xfrm>
            <a:off x="457200" y="-316372"/>
            <a:ext cx="8229600" cy="1459374"/>
          </a:xfrm>
          <a:prstGeom prst="rect">
            <a:avLst/>
          </a:prstGeom>
        </p:spPr>
        <p:txBody>
          <a:bodyPr vert="horz" wrap="square" lIns="0" tIns="469900" rIns="0" bIns="0" rtlCol="0">
            <a:spAutoFit/>
          </a:bodyPr>
          <a:lstStyle/>
          <a:p>
            <a:pPr marL="12700">
              <a:spcBef>
                <a:spcPts val="100"/>
              </a:spcBef>
            </a:pPr>
            <a:r>
              <a:rPr lang="en-US" cap="small" spc="130" dirty="0"/>
              <a:t>Contextualizing Weights. </a:t>
            </a:r>
            <a:br>
              <a:rPr lang="en-US" cap="small" spc="130" dirty="0"/>
            </a:br>
            <a:r>
              <a:rPr lang="en-US" cap="small" spc="130" dirty="0"/>
              <a:t>Weight Factors</a:t>
            </a:r>
          </a:p>
        </p:txBody>
      </p:sp>
      <p:sp>
        <p:nvSpPr>
          <p:cNvPr id="5" name="TextBox 4">
            <a:extLst>
              <a:ext uri="{FF2B5EF4-FFF2-40B4-BE49-F238E27FC236}">
                <a16:creationId xmlns:a16="http://schemas.microsoft.com/office/drawing/2014/main" id="{C3BFC380-D5F0-166F-C3D3-D79458B878D5}"/>
              </a:ext>
            </a:extLst>
          </p:cNvPr>
          <p:cNvSpPr txBox="1"/>
          <p:nvPr/>
        </p:nvSpPr>
        <p:spPr>
          <a:xfrm>
            <a:off x="762000" y="5714998"/>
            <a:ext cx="7772400" cy="369332"/>
          </a:xfrm>
          <a:prstGeom prst="rect">
            <a:avLst/>
          </a:prstGeom>
          <a:noFill/>
        </p:spPr>
        <p:txBody>
          <a:bodyPr wrap="square">
            <a:spAutoFit/>
          </a:bodyPr>
          <a:lstStyle/>
          <a:p>
            <a:r>
              <a:rPr lang="en-US" b="0" i="0" dirty="0">
                <a:effectLst/>
                <a:latin typeface="-apple-system"/>
              </a:rPr>
              <a:t>Neurons (by their feature visualizations) that contribute to the two NMF factors</a:t>
            </a:r>
            <a:endParaRPr lang="en-US" dirty="0"/>
          </a:p>
        </p:txBody>
      </p:sp>
      <p:pic>
        <p:nvPicPr>
          <p:cNvPr id="4" name="Picture 3">
            <a:extLst>
              <a:ext uri="{FF2B5EF4-FFF2-40B4-BE49-F238E27FC236}">
                <a16:creationId xmlns:a16="http://schemas.microsoft.com/office/drawing/2014/main" id="{16E47F27-A980-C176-7545-CD91B205CF7F}"/>
              </a:ext>
            </a:extLst>
          </p:cNvPr>
          <p:cNvPicPr>
            <a:picLocks noChangeAspect="1"/>
          </p:cNvPicPr>
          <p:nvPr/>
        </p:nvPicPr>
        <p:blipFill>
          <a:blip r:embed="rId3"/>
          <a:stretch>
            <a:fillRect/>
          </a:stretch>
        </p:blipFill>
        <p:spPr>
          <a:xfrm>
            <a:off x="728662" y="2209800"/>
            <a:ext cx="7772400" cy="2985284"/>
          </a:xfrm>
          <a:prstGeom prst="rect">
            <a:avLst/>
          </a:prstGeom>
        </p:spPr>
      </p:pic>
    </p:spTree>
    <p:extLst>
      <p:ext uri="{BB962C8B-B14F-4D97-AF65-F5344CB8AC3E}">
        <p14:creationId xmlns:p14="http://schemas.microsoft.com/office/powerpoint/2010/main" val="1605112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669AB-1A22-566E-8F98-347BE1B3AB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8611DDC-0EB3-302D-A94E-416BCD653003}"/>
              </a:ext>
            </a:extLst>
          </p:cNvPr>
          <p:cNvSpPr txBox="1">
            <a:spLocks noGrp="1"/>
          </p:cNvSpPr>
          <p:nvPr>
            <p:ph type="title"/>
          </p:nvPr>
        </p:nvSpPr>
        <p:spPr>
          <a:xfrm>
            <a:off x="457200" y="-316372"/>
            <a:ext cx="8229600" cy="1459374"/>
          </a:xfrm>
          <a:prstGeom prst="rect">
            <a:avLst/>
          </a:prstGeom>
        </p:spPr>
        <p:txBody>
          <a:bodyPr vert="horz" wrap="square" lIns="0" tIns="469900" rIns="0" bIns="0" rtlCol="0">
            <a:spAutoFit/>
          </a:bodyPr>
          <a:lstStyle/>
          <a:p>
            <a:pPr marL="12700">
              <a:spcBef>
                <a:spcPts val="100"/>
              </a:spcBef>
            </a:pPr>
            <a:r>
              <a:rPr lang="en-US" cap="small" spc="130" dirty="0"/>
              <a:t>Contextualizing Weights. </a:t>
            </a:r>
            <a:br>
              <a:rPr lang="en-US" cap="small" spc="130" dirty="0"/>
            </a:br>
            <a:r>
              <a:rPr lang="en-US" cap="small" spc="130" dirty="0"/>
              <a:t>Indirect Interactions</a:t>
            </a:r>
          </a:p>
        </p:txBody>
      </p:sp>
      <p:sp>
        <p:nvSpPr>
          <p:cNvPr id="5" name="TextBox 4">
            <a:extLst>
              <a:ext uri="{FF2B5EF4-FFF2-40B4-BE49-F238E27FC236}">
                <a16:creationId xmlns:a16="http://schemas.microsoft.com/office/drawing/2014/main" id="{F4915E0E-65B3-E3ED-B539-7BAE56F0226C}"/>
              </a:ext>
            </a:extLst>
          </p:cNvPr>
          <p:cNvSpPr txBox="1"/>
          <p:nvPr/>
        </p:nvSpPr>
        <p:spPr>
          <a:xfrm>
            <a:off x="762000" y="5714998"/>
            <a:ext cx="7772400" cy="369332"/>
          </a:xfrm>
          <a:prstGeom prst="rect">
            <a:avLst/>
          </a:prstGeom>
          <a:noFill/>
        </p:spPr>
        <p:txBody>
          <a:bodyPr wrap="square">
            <a:spAutoFit/>
          </a:bodyPr>
          <a:lstStyle/>
          <a:p>
            <a:r>
              <a:rPr lang="en-US" b="0" i="0" dirty="0">
                <a:effectLst/>
                <a:latin typeface="-apple-system"/>
              </a:rPr>
              <a:t>Neurons (by their feature visualizations) that contribute to the two NMF factors</a:t>
            </a:r>
            <a:endParaRPr lang="en-US" dirty="0"/>
          </a:p>
        </p:txBody>
      </p:sp>
      <p:pic>
        <p:nvPicPr>
          <p:cNvPr id="4" name="Picture 3">
            <a:extLst>
              <a:ext uri="{FF2B5EF4-FFF2-40B4-BE49-F238E27FC236}">
                <a16:creationId xmlns:a16="http://schemas.microsoft.com/office/drawing/2014/main" id="{0DC63338-8122-D08A-8178-E7A8E3D0650B}"/>
              </a:ext>
            </a:extLst>
          </p:cNvPr>
          <p:cNvPicPr>
            <a:picLocks noChangeAspect="1"/>
          </p:cNvPicPr>
          <p:nvPr/>
        </p:nvPicPr>
        <p:blipFill>
          <a:blip r:embed="rId3"/>
          <a:stretch>
            <a:fillRect/>
          </a:stretch>
        </p:blipFill>
        <p:spPr>
          <a:xfrm>
            <a:off x="728662" y="2209800"/>
            <a:ext cx="7772400" cy="2985284"/>
          </a:xfrm>
          <a:prstGeom prst="rect">
            <a:avLst/>
          </a:prstGeom>
        </p:spPr>
      </p:pic>
    </p:spTree>
    <p:extLst>
      <p:ext uri="{BB962C8B-B14F-4D97-AF65-F5344CB8AC3E}">
        <p14:creationId xmlns:p14="http://schemas.microsoft.com/office/powerpoint/2010/main" val="815565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D9497-FFE2-8529-E4ED-92872B52727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453427D-0A1D-90F0-0243-B4C4CC40A364}"/>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Saliency Maps</a:t>
            </a:r>
          </a:p>
        </p:txBody>
      </p:sp>
      <p:sp>
        <p:nvSpPr>
          <p:cNvPr id="7" name="object 3">
            <a:extLst>
              <a:ext uri="{FF2B5EF4-FFF2-40B4-BE49-F238E27FC236}">
                <a16:creationId xmlns:a16="http://schemas.microsoft.com/office/drawing/2014/main" id="{235EF304-D5EB-492A-CB5D-C308B2CFA3C7}"/>
              </a:ext>
            </a:extLst>
          </p:cNvPr>
          <p:cNvSpPr txBox="1"/>
          <p:nvPr/>
        </p:nvSpPr>
        <p:spPr>
          <a:xfrm>
            <a:off x="725170" y="1905000"/>
            <a:ext cx="7693660" cy="4483087"/>
          </a:xfrm>
          <a:prstGeom prst="rect">
            <a:avLst/>
          </a:prstGeom>
        </p:spPr>
        <p:txBody>
          <a:bodyPr vert="horz" wrap="square" lIns="0" tIns="12700" rIns="0" bIns="0" rtlCol="0">
            <a:spAutoFit/>
          </a:bodyPr>
          <a:lstStyle/>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We want to understand what made my network give a certain class as output. </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Saliency Maps, are a way to measure the spatial support of a particular class in each image. </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“Find me pixels responsible for the class C having score S(C) when the image I is passed through my network”.</a:t>
            </a: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5AD79EAF-0C6D-4A9A-42E8-BECC1FAED59D}"/>
                  </a:ext>
                </a:extLst>
              </p14:cNvPr>
              <p14:cNvContentPartPr/>
              <p14:nvPr/>
            </p14:nvContentPartPr>
            <p14:xfrm>
              <a:off x="965160" y="5346720"/>
              <a:ext cx="667440" cy="203400"/>
            </p14:xfrm>
          </p:contentPart>
        </mc:Choice>
        <mc:Fallback>
          <p:pic>
            <p:nvPicPr>
              <p:cNvPr id="8" name="Ink 7">
                <a:extLst>
                  <a:ext uri="{FF2B5EF4-FFF2-40B4-BE49-F238E27FC236}">
                    <a16:creationId xmlns:a16="http://schemas.microsoft.com/office/drawing/2014/main" id="{5AD79EAF-0C6D-4A9A-42E8-BECC1FAED59D}"/>
                  </a:ext>
                </a:extLst>
              </p:cNvPr>
              <p:cNvPicPr/>
              <p:nvPr/>
            </p:nvPicPr>
            <p:blipFill>
              <a:blip r:embed="rId4"/>
              <a:stretch>
                <a:fillRect/>
              </a:stretch>
            </p:blipFill>
            <p:spPr>
              <a:xfrm>
                <a:off x="955800" y="5337360"/>
                <a:ext cx="686160" cy="222120"/>
              </a:xfrm>
              <a:prstGeom prst="rect">
                <a:avLst/>
              </a:prstGeom>
            </p:spPr>
          </p:pic>
        </mc:Fallback>
      </mc:AlternateContent>
    </p:spTree>
    <p:extLst>
      <p:ext uri="{BB962C8B-B14F-4D97-AF65-F5344CB8AC3E}">
        <p14:creationId xmlns:p14="http://schemas.microsoft.com/office/powerpoint/2010/main" val="2749423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D07D4-6C13-84C3-4DAF-DED94C8FF95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9333FF6-475F-56D0-85EA-A1A0C7206C56}"/>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Saliency Maps</a:t>
            </a:r>
          </a:p>
        </p:txBody>
      </p:sp>
      <p:sp>
        <p:nvSpPr>
          <p:cNvPr id="7" name="object 3">
            <a:extLst>
              <a:ext uri="{FF2B5EF4-FFF2-40B4-BE49-F238E27FC236}">
                <a16:creationId xmlns:a16="http://schemas.microsoft.com/office/drawing/2014/main" id="{A49BE9E0-AA18-FBCC-6B8B-3D703FC32D52}"/>
              </a:ext>
            </a:extLst>
          </p:cNvPr>
          <p:cNvSpPr txBox="1"/>
          <p:nvPr/>
        </p:nvSpPr>
        <p:spPr>
          <a:xfrm>
            <a:off x="762000" y="2057400"/>
            <a:ext cx="8229600" cy="4065537"/>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r>
              <a:rPr lang="en-US" sz="2400" dirty="0">
                <a:latin typeface="Times New Roman"/>
                <a:cs typeface="Times New Roman"/>
              </a:rPr>
              <a:t>Methods: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Gradient Based Backpropagation, </a:t>
            </a:r>
            <a:r>
              <a:rPr lang="en-US" sz="2400" dirty="0" err="1">
                <a:latin typeface="Times New Roman"/>
                <a:cs typeface="Times New Roman"/>
              </a:rPr>
              <a:t>Symonian</a:t>
            </a:r>
            <a:r>
              <a:rPr lang="en-US" sz="2400" dirty="0">
                <a:latin typeface="Times New Roman"/>
                <a:cs typeface="Times New Roman"/>
              </a:rPr>
              <a:t> et al. 2013 </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Deconvolutional Networks, Zeiler and Fergus 2013</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Guided Backpropagation Algorithm, </a:t>
            </a:r>
            <a:r>
              <a:rPr lang="en-US" sz="2400" dirty="0" err="1">
                <a:latin typeface="Times New Roman"/>
                <a:cs typeface="Times New Roman"/>
              </a:rPr>
              <a:t>Springenberg</a:t>
            </a:r>
            <a:r>
              <a:rPr lang="en-US" sz="2400" dirty="0">
                <a:latin typeface="Times New Roman"/>
                <a:cs typeface="Times New Roman"/>
              </a:rPr>
              <a:t> et al. 2014</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Class Activation Maps, Zhou et al. 2016</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Grad-CAM and Guided Grad-CAM, </a:t>
            </a:r>
            <a:r>
              <a:rPr lang="en-US" sz="2400" dirty="0" err="1">
                <a:latin typeface="Times New Roman"/>
                <a:cs typeface="Times New Roman"/>
              </a:rPr>
              <a:t>Selvaraju</a:t>
            </a:r>
            <a:r>
              <a:rPr lang="en-US" sz="2400" dirty="0">
                <a:latin typeface="Times New Roman"/>
                <a:cs typeface="Times New Roman"/>
              </a:rPr>
              <a:t> et al. 2016</a:t>
            </a: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9670D20-6629-3452-099D-6A40B12D2CF0}"/>
                  </a:ext>
                </a:extLst>
              </p14:cNvPr>
              <p14:cNvContentPartPr/>
              <p14:nvPr/>
            </p14:nvContentPartPr>
            <p14:xfrm>
              <a:off x="527040" y="2964960"/>
              <a:ext cx="533880" cy="2369520"/>
            </p14:xfrm>
          </p:contentPart>
        </mc:Choice>
        <mc:Fallback>
          <p:pic>
            <p:nvPicPr>
              <p:cNvPr id="3" name="Ink 2">
                <a:extLst>
                  <a:ext uri="{FF2B5EF4-FFF2-40B4-BE49-F238E27FC236}">
                    <a16:creationId xmlns:a16="http://schemas.microsoft.com/office/drawing/2014/main" id="{F9670D20-6629-3452-099D-6A40B12D2CF0}"/>
                  </a:ext>
                </a:extLst>
              </p:cNvPr>
              <p:cNvPicPr/>
              <p:nvPr/>
            </p:nvPicPr>
            <p:blipFill>
              <a:blip r:embed="rId4"/>
              <a:stretch>
                <a:fillRect/>
              </a:stretch>
            </p:blipFill>
            <p:spPr>
              <a:xfrm>
                <a:off x="517680" y="2955600"/>
                <a:ext cx="552600" cy="2388240"/>
              </a:xfrm>
              <a:prstGeom prst="rect">
                <a:avLst/>
              </a:prstGeom>
            </p:spPr>
          </p:pic>
        </mc:Fallback>
      </mc:AlternateContent>
    </p:spTree>
    <p:extLst>
      <p:ext uri="{BB962C8B-B14F-4D97-AF65-F5344CB8AC3E}">
        <p14:creationId xmlns:p14="http://schemas.microsoft.com/office/powerpoint/2010/main" val="375364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99E44-E042-1DE8-1C11-F0B5E67957D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3C8BA1-EFC3-BF6B-B30B-61A8A9B3D2BF}"/>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Gradient Based Backpropagation</a:t>
            </a:r>
          </a:p>
        </p:txBody>
      </p:sp>
      <p:sp>
        <p:nvSpPr>
          <p:cNvPr id="7" name="object 3">
            <a:extLst>
              <a:ext uri="{FF2B5EF4-FFF2-40B4-BE49-F238E27FC236}">
                <a16:creationId xmlns:a16="http://schemas.microsoft.com/office/drawing/2014/main" id="{A1076E3D-A1CF-2C5F-735E-25E363A70DCA}"/>
              </a:ext>
            </a:extLst>
          </p:cNvPr>
          <p:cNvSpPr txBox="1"/>
          <p:nvPr/>
        </p:nvSpPr>
        <p:spPr>
          <a:xfrm>
            <a:off x="762000" y="1752600"/>
            <a:ext cx="8229600" cy="2215799"/>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r>
              <a:rPr lang="en-US" sz="2400" dirty="0">
                <a:latin typeface="Times New Roman"/>
                <a:cs typeface="Times New Roman"/>
              </a:rPr>
              <a:t>For an image </a:t>
            </a:r>
            <a:r>
              <a:rPr lang="en-US" sz="2400" i="1" dirty="0">
                <a:latin typeface="Times New Roman"/>
                <a:cs typeface="Times New Roman"/>
              </a:rPr>
              <a:t>I</a:t>
            </a:r>
            <a:r>
              <a:rPr lang="en-US" sz="2400" dirty="0">
                <a:latin typeface="Times New Roman"/>
                <a:cs typeface="Times New Roman"/>
              </a:rPr>
              <a:t>, a class </a:t>
            </a:r>
            <a:r>
              <a:rPr lang="en-US" sz="2400" i="1" dirty="0">
                <a:latin typeface="Times New Roman"/>
                <a:cs typeface="Times New Roman"/>
              </a:rPr>
              <a:t>c</a:t>
            </a:r>
            <a:r>
              <a:rPr lang="en-US" sz="2400" dirty="0">
                <a:latin typeface="Times New Roman"/>
                <a:cs typeface="Times New Roman"/>
              </a:rPr>
              <a:t>, and a classification </a:t>
            </a:r>
            <a:r>
              <a:rPr lang="en-US" sz="2400" dirty="0" err="1">
                <a:latin typeface="Times New Roman"/>
                <a:cs typeface="Times New Roman"/>
              </a:rPr>
              <a:t>ConvNet</a:t>
            </a:r>
            <a:r>
              <a:rPr lang="en-US" sz="2400" dirty="0">
                <a:latin typeface="Times New Roman"/>
                <a:cs typeface="Times New Roman"/>
              </a:rPr>
              <a:t> with the class score function </a:t>
            </a:r>
            <a:r>
              <a:rPr lang="en-US" sz="2400" i="1" dirty="0">
                <a:latin typeface="Times New Roman"/>
                <a:cs typeface="Times New Roman"/>
              </a:rPr>
              <a:t>S(I)</a:t>
            </a:r>
            <a:r>
              <a:rPr lang="en-US" sz="2400" dirty="0">
                <a:latin typeface="Times New Roman"/>
                <a:cs typeface="Times New Roman"/>
              </a:rPr>
              <a:t>, we would like to rank the pixels of </a:t>
            </a:r>
            <a:r>
              <a:rPr lang="en-US" sz="2400" i="1" dirty="0">
                <a:latin typeface="Times New Roman"/>
                <a:cs typeface="Times New Roman"/>
              </a:rPr>
              <a:t>I</a:t>
            </a:r>
            <a:r>
              <a:rPr lang="en-US" sz="2400" dirty="0">
                <a:latin typeface="Times New Roman"/>
                <a:cs typeface="Times New Roman"/>
              </a:rPr>
              <a:t> based on their influence on the score </a:t>
            </a:r>
            <a:r>
              <a:rPr lang="en-US" sz="2400" i="1" dirty="0">
                <a:latin typeface="Times New Roman"/>
                <a:cs typeface="Times New Roman"/>
              </a:rPr>
              <a:t>S(I)</a:t>
            </a:r>
            <a:r>
              <a:rPr lang="en-US" sz="2400" dirty="0">
                <a:latin typeface="Times New Roman"/>
                <a:cs typeface="Times New Roman"/>
              </a:rPr>
              <a:t>.</a:t>
            </a: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pic>
        <p:nvPicPr>
          <p:cNvPr id="3" name="Picture 2">
            <a:extLst>
              <a:ext uri="{FF2B5EF4-FFF2-40B4-BE49-F238E27FC236}">
                <a16:creationId xmlns:a16="http://schemas.microsoft.com/office/drawing/2014/main" id="{413192D8-AB6B-6759-61CF-2AEADCD14A04}"/>
              </a:ext>
            </a:extLst>
          </p:cNvPr>
          <p:cNvPicPr>
            <a:picLocks noChangeAspect="1"/>
          </p:cNvPicPr>
          <p:nvPr/>
        </p:nvPicPr>
        <p:blipFill>
          <a:blip r:embed="rId3"/>
          <a:stretch>
            <a:fillRect/>
          </a:stretch>
        </p:blipFill>
        <p:spPr>
          <a:xfrm>
            <a:off x="2667000" y="3200400"/>
            <a:ext cx="3340100" cy="1143000"/>
          </a:xfrm>
          <a:prstGeom prst="rect">
            <a:avLst/>
          </a:prstGeom>
        </p:spPr>
      </p:pic>
      <p:pic>
        <p:nvPicPr>
          <p:cNvPr id="4" name="Picture 3">
            <a:extLst>
              <a:ext uri="{FF2B5EF4-FFF2-40B4-BE49-F238E27FC236}">
                <a16:creationId xmlns:a16="http://schemas.microsoft.com/office/drawing/2014/main" id="{915B712F-80C6-7E0D-EC89-89AB3602110F}"/>
              </a:ext>
            </a:extLst>
          </p:cNvPr>
          <p:cNvPicPr>
            <a:picLocks noChangeAspect="1"/>
          </p:cNvPicPr>
          <p:nvPr/>
        </p:nvPicPr>
        <p:blipFill>
          <a:blip r:embed="rId4"/>
          <a:stretch>
            <a:fillRect/>
          </a:stretch>
        </p:blipFill>
        <p:spPr>
          <a:xfrm>
            <a:off x="1663700" y="5029200"/>
            <a:ext cx="5346700" cy="1054100"/>
          </a:xfrm>
          <a:prstGeom prst="rect">
            <a:avLst/>
          </a:prstGeom>
        </p:spPr>
      </p:pic>
      <p:sp>
        <p:nvSpPr>
          <p:cNvPr id="5" name="object 3">
            <a:extLst>
              <a:ext uri="{FF2B5EF4-FFF2-40B4-BE49-F238E27FC236}">
                <a16:creationId xmlns:a16="http://schemas.microsoft.com/office/drawing/2014/main" id="{85EED8E2-5227-81DE-EC83-E691937FC7B8}"/>
              </a:ext>
            </a:extLst>
          </p:cNvPr>
          <p:cNvSpPr txBox="1"/>
          <p:nvPr/>
        </p:nvSpPr>
        <p:spPr>
          <a:xfrm>
            <a:off x="762000" y="4611842"/>
            <a:ext cx="8229600" cy="417358"/>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r>
              <a:rPr lang="en-US" sz="2400" dirty="0">
                <a:latin typeface="Times New Roman"/>
                <a:cs typeface="Times New Roman"/>
              </a:rPr>
              <a:t>Regularize on image norm:</a:t>
            </a:r>
          </a:p>
        </p:txBody>
      </p:sp>
    </p:spTree>
    <p:extLst>
      <p:ext uri="{BB962C8B-B14F-4D97-AF65-F5344CB8AC3E}">
        <p14:creationId xmlns:p14="http://schemas.microsoft.com/office/powerpoint/2010/main" val="892619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BD97B-7249-7CD4-DB51-9071CA244B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D94B955-D416-7708-E0FA-CA7727F6374E}"/>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Gradient Based Backpropagation</a:t>
            </a:r>
          </a:p>
        </p:txBody>
      </p:sp>
      <p:sp>
        <p:nvSpPr>
          <p:cNvPr id="7" name="object 3">
            <a:extLst>
              <a:ext uri="{FF2B5EF4-FFF2-40B4-BE49-F238E27FC236}">
                <a16:creationId xmlns:a16="http://schemas.microsoft.com/office/drawing/2014/main" id="{4A7C825D-1528-BB5F-CDBF-489D33A75882}"/>
              </a:ext>
            </a:extLst>
          </p:cNvPr>
          <p:cNvSpPr txBox="1"/>
          <p:nvPr/>
        </p:nvSpPr>
        <p:spPr>
          <a:xfrm>
            <a:off x="685800" y="1449544"/>
            <a:ext cx="8229600" cy="2190151"/>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r>
              <a:rPr lang="en-US" sz="2400" dirty="0">
                <a:latin typeface="Times New Roman"/>
                <a:cs typeface="Times New Roman"/>
              </a:rPr>
              <a:t>Use the backpropagation algorithm to compute the gradients of logits </a:t>
            </a:r>
            <a:r>
              <a:rPr lang="en-US" sz="2400" dirty="0" err="1">
                <a:latin typeface="Times New Roman"/>
                <a:cs typeface="Times New Roman"/>
              </a:rPr>
              <a:t>w.r.t.</a:t>
            </a:r>
            <a:r>
              <a:rPr lang="en-US" sz="2400" dirty="0">
                <a:latin typeface="Times New Roman"/>
                <a:cs typeface="Times New Roman"/>
              </a:rPr>
              <a:t> to the input of the network while the weights are fixed (for training the network, the gradients are computed </a:t>
            </a:r>
            <a:r>
              <a:rPr lang="en-US" sz="2400" dirty="0" err="1">
                <a:latin typeface="Times New Roman"/>
                <a:cs typeface="Times New Roman"/>
              </a:rPr>
              <a:t>w.r.t.</a:t>
            </a:r>
            <a:r>
              <a:rPr lang="en-US" sz="2400" dirty="0">
                <a:latin typeface="Times New Roman"/>
                <a:cs typeface="Times New Roman"/>
              </a:rPr>
              <a:t> the parameters of the network). Using Taylor expansions, we can show that:</a:t>
            </a:r>
          </a:p>
        </p:txBody>
      </p:sp>
      <p:pic>
        <p:nvPicPr>
          <p:cNvPr id="6" name="Picture 5">
            <a:extLst>
              <a:ext uri="{FF2B5EF4-FFF2-40B4-BE49-F238E27FC236}">
                <a16:creationId xmlns:a16="http://schemas.microsoft.com/office/drawing/2014/main" id="{99AD3FE8-426B-5DEF-EF1D-800F167D890F}"/>
              </a:ext>
            </a:extLst>
          </p:cNvPr>
          <p:cNvPicPr>
            <a:picLocks noChangeAspect="1"/>
          </p:cNvPicPr>
          <p:nvPr/>
        </p:nvPicPr>
        <p:blipFill>
          <a:blip r:embed="rId3"/>
          <a:stretch>
            <a:fillRect/>
          </a:stretch>
        </p:blipFill>
        <p:spPr>
          <a:xfrm>
            <a:off x="2667000" y="3639695"/>
            <a:ext cx="3594100" cy="889000"/>
          </a:xfrm>
          <a:prstGeom prst="rect">
            <a:avLst/>
          </a:prstGeom>
        </p:spPr>
      </p:pic>
      <p:pic>
        <p:nvPicPr>
          <p:cNvPr id="8" name="Picture 7">
            <a:extLst>
              <a:ext uri="{FF2B5EF4-FFF2-40B4-BE49-F238E27FC236}">
                <a16:creationId xmlns:a16="http://schemas.microsoft.com/office/drawing/2014/main" id="{03FC53F1-4EE9-D5FD-68FE-1CB45B35500D}"/>
              </a:ext>
            </a:extLst>
          </p:cNvPr>
          <p:cNvPicPr>
            <a:picLocks noChangeAspect="1"/>
          </p:cNvPicPr>
          <p:nvPr/>
        </p:nvPicPr>
        <p:blipFill>
          <a:blip r:embed="rId4"/>
          <a:stretch>
            <a:fillRect/>
          </a:stretch>
        </p:blipFill>
        <p:spPr>
          <a:xfrm>
            <a:off x="3282950" y="4640106"/>
            <a:ext cx="2362200" cy="1536700"/>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4A4BFAB2-6414-5489-9922-588B93B95392}"/>
                  </a:ext>
                </a:extLst>
              </p14:cNvPr>
              <p14:cNvContentPartPr/>
              <p14:nvPr/>
            </p14:nvContentPartPr>
            <p14:xfrm>
              <a:off x="4515120" y="4229280"/>
              <a:ext cx="298800" cy="140040"/>
            </p14:xfrm>
          </p:contentPart>
        </mc:Choice>
        <mc:Fallback>
          <p:pic>
            <p:nvPicPr>
              <p:cNvPr id="9" name="Ink 8">
                <a:extLst>
                  <a:ext uri="{FF2B5EF4-FFF2-40B4-BE49-F238E27FC236}">
                    <a16:creationId xmlns:a16="http://schemas.microsoft.com/office/drawing/2014/main" id="{4A4BFAB2-6414-5489-9922-588B93B95392}"/>
                  </a:ext>
                </a:extLst>
              </p:cNvPr>
              <p:cNvPicPr/>
              <p:nvPr/>
            </p:nvPicPr>
            <p:blipFill>
              <a:blip r:embed="rId6"/>
              <a:stretch>
                <a:fillRect/>
              </a:stretch>
            </p:blipFill>
            <p:spPr>
              <a:xfrm>
                <a:off x="4505760" y="4219920"/>
                <a:ext cx="317520" cy="158760"/>
              </a:xfrm>
              <a:prstGeom prst="rect">
                <a:avLst/>
              </a:prstGeom>
            </p:spPr>
          </p:pic>
        </mc:Fallback>
      </mc:AlternateContent>
    </p:spTree>
    <p:extLst>
      <p:ext uri="{BB962C8B-B14F-4D97-AF65-F5344CB8AC3E}">
        <p14:creationId xmlns:p14="http://schemas.microsoft.com/office/powerpoint/2010/main" val="3155650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AC7C6-D55E-0AEA-6741-179CBB5E1BF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9BA6ED-D798-9B9E-E60A-0D86D4B0991E}"/>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Gradient Based Backpropagation</a:t>
            </a:r>
          </a:p>
        </p:txBody>
      </p:sp>
      <p:pic>
        <p:nvPicPr>
          <p:cNvPr id="3" name="Picture 2">
            <a:extLst>
              <a:ext uri="{FF2B5EF4-FFF2-40B4-BE49-F238E27FC236}">
                <a16:creationId xmlns:a16="http://schemas.microsoft.com/office/drawing/2014/main" id="{FFAD9BDE-2E35-4022-90A5-386395ABBC34}"/>
              </a:ext>
            </a:extLst>
          </p:cNvPr>
          <p:cNvPicPr>
            <a:picLocks noChangeAspect="1"/>
          </p:cNvPicPr>
          <p:nvPr/>
        </p:nvPicPr>
        <p:blipFill>
          <a:blip r:embed="rId3"/>
          <a:srcRect b="51111"/>
          <a:stretch/>
        </p:blipFill>
        <p:spPr>
          <a:xfrm>
            <a:off x="228600" y="1152527"/>
            <a:ext cx="4343400" cy="2745368"/>
          </a:xfrm>
          <a:prstGeom prst="rect">
            <a:avLst/>
          </a:prstGeom>
        </p:spPr>
      </p:pic>
      <p:pic>
        <p:nvPicPr>
          <p:cNvPr id="4" name="Picture 3">
            <a:extLst>
              <a:ext uri="{FF2B5EF4-FFF2-40B4-BE49-F238E27FC236}">
                <a16:creationId xmlns:a16="http://schemas.microsoft.com/office/drawing/2014/main" id="{6FDCD31D-FF17-4C19-ED42-25DB65160180}"/>
              </a:ext>
            </a:extLst>
          </p:cNvPr>
          <p:cNvPicPr>
            <a:picLocks noChangeAspect="1"/>
          </p:cNvPicPr>
          <p:nvPr/>
        </p:nvPicPr>
        <p:blipFill>
          <a:blip r:embed="rId3"/>
          <a:srcRect t="50000"/>
          <a:stretch/>
        </p:blipFill>
        <p:spPr>
          <a:xfrm>
            <a:off x="4636147" y="3931232"/>
            <a:ext cx="4479278" cy="2895600"/>
          </a:xfrm>
          <a:prstGeom prst="rect">
            <a:avLst/>
          </a:prstGeom>
        </p:spPr>
      </p:pic>
    </p:spTree>
    <p:extLst>
      <p:ext uri="{BB962C8B-B14F-4D97-AF65-F5344CB8AC3E}">
        <p14:creationId xmlns:p14="http://schemas.microsoft.com/office/powerpoint/2010/main" val="3891833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8CBD7-774C-52D5-6A13-6994926CB5B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89E25E-42AB-67C2-82C4-4DFCCA1B5FA6}"/>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Loss Landscapes</a:t>
            </a:r>
            <a:endParaRPr cap="small" spc="130" dirty="0"/>
          </a:p>
        </p:txBody>
      </p:sp>
      <mc:AlternateContent xmlns:mc="http://schemas.openxmlformats.org/markup-compatibility/2006" xmlns:a14="http://schemas.microsoft.com/office/drawing/2010/main">
        <mc:Choice Requires="a14">
          <p:sp>
            <p:nvSpPr>
              <p:cNvPr id="5" name="object 3">
                <a:extLst>
                  <a:ext uri="{FF2B5EF4-FFF2-40B4-BE49-F238E27FC236}">
                    <a16:creationId xmlns:a16="http://schemas.microsoft.com/office/drawing/2014/main" id="{812BDCBB-8E4B-F10E-9149-41F89286A992}"/>
                  </a:ext>
                </a:extLst>
              </p:cNvPr>
              <p:cNvSpPr txBox="1"/>
              <p:nvPr/>
            </p:nvSpPr>
            <p:spPr>
              <a:xfrm>
                <a:off x="535940" y="1752600"/>
                <a:ext cx="7693660" cy="4951933"/>
              </a:xfrm>
              <a:prstGeom prst="rect">
                <a:avLst/>
              </a:prstGeom>
            </p:spPr>
            <p:txBody>
              <a:bodyPr vert="horz" wrap="square" lIns="0" tIns="12700" rIns="0" bIns="0" rtlCol="0">
                <a:spAutoFit/>
              </a:bodyPr>
              <a:lstStyle/>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Choosing center point </a:t>
                </a:r>
                <a14:m>
                  <m:oMath xmlns:m="http://schemas.openxmlformats.org/officeDocument/2006/math">
                    <m:sSup>
                      <m:sSupPr>
                        <m:ctrlPr>
                          <a:rPr lang="en-US" sz="2400" i="1" smtClean="0">
                            <a:latin typeface="Cambria Math" panose="02040503050406030204" pitchFamily="18" charset="0"/>
                            <a:cs typeface="Times New Roman"/>
                          </a:rPr>
                        </m:ctrlPr>
                      </m:sSupPr>
                      <m:e>
                        <m:r>
                          <a:rPr lang="en-US" sz="2400" i="1" smtClean="0">
                            <a:latin typeface="Cambria Math" panose="02040503050406030204" pitchFamily="18" charset="0"/>
                            <a:ea typeface="Cambria Math" panose="02040503050406030204" pitchFamily="18" charset="0"/>
                            <a:cs typeface="Times New Roman"/>
                          </a:rPr>
                          <m:t>𝜃</m:t>
                        </m:r>
                      </m:e>
                      <m:sup>
                        <m:r>
                          <a:rPr lang="en-US" sz="2400" b="0" i="1" smtClean="0">
                            <a:latin typeface="Cambria Math" panose="02040503050406030204" pitchFamily="18" charset="0"/>
                            <a:cs typeface="Times New Roman"/>
                          </a:rPr>
                          <m:t>∗</m:t>
                        </m:r>
                      </m:sup>
                    </m:sSup>
                  </m:oMath>
                </a14:m>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Along direction vectors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a:rPr>
                      <m:t>𝛿</m:t>
                    </m:r>
                  </m:oMath>
                </a14:m>
                <a:r>
                  <a:rPr lang="en-US" sz="2400" dirty="0">
                    <a:latin typeface="Times New Roman"/>
                    <a:cs typeface="Times New Roman"/>
                  </a:rPr>
                  <a:t> and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a:rPr>
                      <m:t>𝜂</m:t>
                    </m:r>
                  </m:oMath>
                </a14:m>
                <a:r>
                  <a:rPr lang="en-US" sz="2400" dirty="0">
                    <a:latin typeface="Times New Roman"/>
                    <a:cs typeface="Times New Roman"/>
                  </a:rPr>
                  <a:t> plot function</a:t>
                </a:r>
              </a:p>
              <a:p>
                <a:pPr marL="12065" marR="164465">
                  <a:lnSpc>
                    <a:spcPct val="120000"/>
                  </a:lnSpc>
                  <a:spcBef>
                    <a:spcPts val="100"/>
                  </a:spcBef>
                  <a:buClr>
                    <a:srgbClr val="FD8537"/>
                  </a:buClr>
                  <a:buSzPct val="68750"/>
                  <a:tabLst>
                    <a:tab pos="286385" algn="l"/>
                  </a:tabLst>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cs typeface="Times New Roman"/>
                            </a:rPr>
                          </m:ctrlPr>
                        </m:dPr>
                        <m:e>
                          <m:r>
                            <a:rPr lang="en-US" sz="2400" b="0" i="1" smtClean="0">
                              <a:latin typeface="Cambria Math" panose="02040503050406030204" pitchFamily="18" charset="0"/>
                              <a:ea typeface="Cambria Math" panose="02040503050406030204" pitchFamily="18" charset="0"/>
                              <a:cs typeface="Times New Roman"/>
                            </a:rPr>
                            <m:t>𝛼</m:t>
                          </m:r>
                          <m:r>
                            <a:rPr lang="en-US" sz="2400" b="0" i="1" smtClean="0">
                              <a:latin typeface="Cambria Math" panose="02040503050406030204" pitchFamily="18" charset="0"/>
                              <a:ea typeface="Cambria Math" panose="02040503050406030204" pitchFamily="18" charset="0"/>
                              <a:cs typeface="Times New Roman"/>
                            </a:rPr>
                            <m:t>,</m:t>
                          </m:r>
                          <m:r>
                            <a:rPr lang="en-US" sz="2400" b="0" i="1" smtClean="0">
                              <a:latin typeface="Cambria Math" panose="02040503050406030204" pitchFamily="18" charset="0"/>
                              <a:ea typeface="Cambria Math" panose="02040503050406030204" pitchFamily="18" charset="0"/>
                              <a:cs typeface="Times New Roman"/>
                            </a:rPr>
                            <m:t>𝛽</m:t>
                          </m:r>
                        </m:e>
                      </m:d>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𝐿</m:t>
                      </m:r>
                      <m:r>
                        <a:rPr lang="en-US" sz="2400" b="0" i="1" smtClean="0">
                          <a:latin typeface="Cambria Math" panose="02040503050406030204" pitchFamily="18" charset="0"/>
                          <a:cs typeface="Times New Roman"/>
                        </a:rPr>
                        <m:t>(</m:t>
                      </m:r>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ea typeface="Cambria Math" panose="02040503050406030204" pitchFamily="18" charset="0"/>
                              <a:cs typeface="Times New Roman"/>
                            </a:rPr>
                            <m:t>𝜃</m:t>
                          </m:r>
                        </m:e>
                        <m:sup>
                          <m:r>
                            <a:rPr lang="en-US" sz="2400" i="1">
                              <a:latin typeface="Cambria Math" panose="02040503050406030204" pitchFamily="18" charset="0"/>
                              <a:cs typeface="Times New Roman"/>
                            </a:rPr>
                            <m:t>∗</m:t>
                          </m:r>
                        </m:sup>
                      </m:sSup>
                      <m:r>
                        <a:rPr lang="en-US" sz="2400" b="0" i="1" smtClean="0">
                          <a:latin typeface="Cambria Math" panose="02040503050406030204" pitchFamily="18" charset="0"/>
                          <a:cs typeface="Times New Roman"/>
                        </a:rPr>
                        <m:t>+</m:t>
                      </m:r>
                      <m:r>
                        <a:rPr lang="en-US" sz="2400" i="1">
                          <a:latin typeface="Cambria Math" panose="02040503050406030204" pitchFamily="18" charset="0"/>
                          <a:ea typeface="Cambria Math" panose="02040503050406030204" pitchFamily="18" charset="0"/>
                          <a:cs typeface="Times New Roman"/>
                        </a:rPr>
                        <m:t>𝛼</m:t>
                      </m:r>
                      <m:r>
                        <a:rPr lang="en-US" sz="2400" i="1" smtClean="0">
                          <a:latin typeface="Cambria Math" panose="02040503050406030204" pitchFamily="18" charset="0"/>
                          <a:ea typeface="Cambria Math" panose="02040503050406030204" pitchFamily="18" charset="0"/>
                          <a:cs typeface="Times New Roman"/>
                        </a:rPr>
                        <m:t>𝛿</m:t>
                      </m:r>
                      <m:r>
                        <a:rPr lang="en-US" sz="2400" b="0" i="1" smtClean="0">
                          <a:latin typeface="Cambria Math" panose="02040503050406030204" pitchFamily="18" charset="0"/>
                          <a:ea typeface="Cambria Math" panose="02040503050406030204" pitchFamily="18" charset="0"/>
                          <a:cs typeface="Times New Roman"/>
                        </a:rPr>
                        <m:t>+</m:t>
                      </m:r>
                      <m:r>
                        <a:rPr lang="en-US" sz="2400" b="0" i="1" smtClean="0">
                          <a:latin typeface="Cambria Math" panose="02040503050406030204" pitchFamily="18" charset="0"/>
                          <a:ea typeface="Cambria Math" panose="02040503050406030204" pitchFamily="18" charset="0"/>
                          <a:cs typeface="Times New Roman"/>
                        </a:rPr>
                        <m:t>𝛽𝜂</m:t>
                      </m:r>
                      <m:r>
                        <a:rPr lang="en-US" sz="2400" b="0" i="1" smtClean="0">
                          <a:latin typeface="Cambria Math" panose="02040503050406030204" pitchFamily="18" charset="0"/>
                          <a:cs typeface="Times New Roman"/>
                        </a:rPr>
                        <m:t>)</m:t>
                      </m:r>
                    </m:oMath>
                  </m:oMathPara>
                </a14:m>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Filter-wise normalization of random direction vectors for CNN makes plots of different models more comparable</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mc:Choice>
        <mc:Fallback xmlns="">
          <p:sp>
            <p:nvSpPr>
              <p:cNvPr id="5" name="object 3">
                <a:extLst>
                  <a:ext uri="{FF2B5EF4-FFF2-40B4-BE49-F238E27FC236}">
                    <a16:creationId xmlns:a16="http://schemas.microsoft.com/office/drawing/2014/main" id="{812BDCBB-8E4B-F10E-9149-41F89286A992}"/>
                  </a:ext>
                </a:extLst>
              </p:cNvPr>
              <p:cNvSpPr txBox="1">
                <a:spLocks noRot="1" noChangeAspect="1" noMove="1" noResize="1" noEditPoints="1" noAdjustHandles="1" noChangeArrowheads="1" noChangeShapeType="1" noTextEdit="1"/>
              </p:cNvSpPr>
              <p:nvPr/>
            </p:nvSpPr>
            <p:spPr>
              <a:xfrm>
                <a:off x="535940" y="1752600"/>
                <a:ext cx="7693660" cy="4951933"/>
              </a:xfrm>
              <a:prstGeom prst="rect">
                <a:avLst/>
              </a:prstGeom>
              <a:blipFill>
                <a:blip r:embed="rId3"/>
                <a:stretch>
                  <a:fillRect l="-1320" t="-1026"/>
                </a:stretch>
              </a:blipFill>
            </p:spPr>
            <p:txBody>
              <a:bodyPr/>
              <a:lstStyle/>
              <a:p>
                <a:r>
                  <a:rPr lang="en-US">
                    <a:noFill/>
                  </a:rPr>
                  <a:t> </a:t>
                </a:r>
              </a:p>
            </p:txBody>
          </p:sp>
        </mc:Fallback>
      </mc:AlternateContent>
    </p:spTree>
    <p:extLst>
      <p:ext uri="{BB962C8B-B14F-4D97-AF65-F5344CB8AC3E}">
        <p14:creationId xmlns:p14="http://schemas.microsoft.com/office/powerpoint/2010/main" val="2556054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F5554-0C9C-CDED-0E0B-E449CF22F85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411AD91-7578-51D5-2106-173080FF3C7E}"/>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pic>
        <p:nvPicPr>
          <p:cNvPr id="5" name="Picture 4">
            <a:extLst>
              <a:ext uri="{FF2B5EF4-FFF2-40B4-BE49-F238E27FC236}">
                <a16:creationId xmlns:a16="http://schemas.microsoft.com/office/drawing/2014/main" id="{F19A83EE-0858-CA3E-6E05-61A8DD04EFC4}"/>
              </a:ext>
            </a:extLst>
          </p:cNvPr>
          <p:cNvPicPr>
            <a:picLocks noChangeAspect="1"/>
          </p:cNvPicPr>
          <p:nvPr/>
        </p:nvPicPr>
        <p:blipFill>
          <a:blip r:embed="rId3"/>
          <a:stretch>
            <a:fillRect/>
          </a:stretch>
        </p:blipFill>
        <p:spPr>
          <a:xfrm>
            <a:off x="685800" y="2133600"/>
            <a:ext cx="7772400" cy="3505568"/>
          </a:xfrm>
          <a:prstGeom prst="rect">
            <a:avLst/>
          </a:prstGeom>
        </p:spPr>
      </p:pic>
    </p:spTree>
    <p:extLst>
      <p:ext uri="{BB962C8B-B14F-4D97-AF65-F5344CB8AC3E}">
        <p14:creationId xmlns:p14="http://schemas.microsoft.com/office/powerpoint/2010/main" val="1421304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91CA7-3DCA-F137-050D-BB839459BB9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0DBC3A3-69E2-2AE1-F795-F5DF047B9A3B}"/>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pic>
        <p:nvPicPr>
          <p:cNvPr id="3" name="Picture 2">
            <a:extLst>
              <a:ext uri="{FF2B5EF4-FFF2-40B4-BE49-F238E27FC236}">
                <a16:creationId xmlns:a16="http://schemas.microsoft.com/office/drawing/2014/main" id="{7E29E6A4-39B1-15ED-B096-82104A83B30C}"/>
              </a:ext>
            </a:extLst>
          </p:cNvPr>
          <p:cNvPicPr>
            <a:picLocks noChangeAspect="1"/>
          </p:cNvPicPr>
          <p:nvPr/>
        </p:nvPicPr>
        <p:blipFill>
          <a:blip r:embed="rId3"/>
          <a:stretch>
            <a:fillRect/>
          </a:stretch>
        </p:blipFill>
        <p:spPr>
          <a:xfrm>
            <a:off x="685800" y="2286000"/>
            <a:ext cx="7772400" cy="315753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798771D-DC21-B479-930D-43B23D8D34AE}"/>
                  </a:ext>
                </a:extLst>
              </p14:cNvPr>
              <p14:cNvContentPartPr/>
              <p14:nvPr/>
            </p14:nvContentPartPr>
            <p14:xfrm>
              <a:off x="5772240" y="2527200"/>
              <a:ext cx="3346920" cy="1080000"/>
            </p14:xfrm>
          </p:contentPart>
        </mc:Choice>
        <mc:Fallback>
          <p:pic>
            <p:nvPicPr>
              <p:cNvPr id="4" name="Ink 3">
                <a:extLst>
                  <a:ext uri="{FF2B5EF4-FFF2-40B4-BE49-F238E27FC236}">
                    <a16:creationId xmlns:a16="http://schemas.microsoft.com/office/drawing/2014/main" id="{E798771D-DC21-B479-930D-43B23D8D34AE}"/>
                  </a:ext>
                </a:extLst>
              </p:cNvPr>
              <p:cNvPicPr/>
              <p:nvPr/>
            </p:nvPicPr>
            <p:blipFill>
              <a:blip r:embed="rId5"/>
              <a:stretch>
                <a:fillRect/>
              </a:stretch>
            </p:blipFill>
            <p:spPr>
              <a:xfrm>
                <a:off x="5762880" y="2517840"/>
                <a:ext cx="3365640" cy="1098720"/>
              </a:xfrm>
              <a:prstGeom prst="rect">
                <a:avLst/>
              </a:prstGeom>
            </p:spPr>
          </p:pic>
        </mc:Fallback>
      </mc:AlternateContent>
    </p:spTree>
    <p:extLst>
      <p:ext uri="{BB962C8B-B14F-4D97-AF65-F5344CB8AC3E}">
        <p14:creationId xmlns:p14="http://schemas.microsoft.com/office/powerpoint/2010/main" val="2735805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DD722-5A7E-AD25-B8F3-88392C39A2F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4ECF6B7-B2C1-1BD9-52CF-BC0DB34AB426}"/>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pic>
        <p:nvPicPr>
          <p:cNvPr id="4" name="Picture 3">
            <a:extLst>
              <a:ext uri="{FF2B5EF4-FFF2-40B4-BE49-F238E27FC236}">
                <a16:creationId xmlns:a16="http://schemas.microsoft.com/office/drawing/2014/main" id="{F8119A83-84EC-B75F-5E59-677225CD8F70}"/>
              </a:ext>
            </a:extLst>
          </p:cNvPr>
          <p:cNvPicPr>
            <a:picLocks noChangeAspect="1"/>
          </p:cNvPicPr>
          <p:nvPr/>
        </p:nvPicPr>
        <p:blipFill>
          <a:blip r:embed="rId3"/>
          <a:stretch>
            <a:fillRect/>
          </a:stretch>
        </p:blipFill>
        <p:spPr>
          <a:xfrm>
            <a:off x="685800" y="2438400"/>
            <a:ext cx="7772400" cy="3204733"/>
          </a:xfrm>
          <a:prstGeom prst="rect">
            <a:avLst/>
          </a:prstGeom>
        </p:spPr>
      </p:pic>
    </p:spTree>
    <p:extLst>
      <p:ext uri="{BB962C8B-B14F-4D97-AF65-F5344CB8AC3E}">
        <p14:creationId xmlns:p14="http://schemas.microsoft.com/office/powerpoint/2010/main" val="3448254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9C1B3-6D1E-2236-96E5-5CEC786399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E63AAB-C67F-B00D-BACE-30163869B5BE}"/>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sp>
        <p:nvSpPr>
          <p:cNvPr id="6" name="object 3">
            <a:extLst>
              <a:ext uri="{FF2B5EF4-FFF2-40B4-BE49-F238E27FC236}">
                <a16:creationId xmlns:a16="http://schemas.microsoft.com/office/drawing/2014/main" id="{1648DACF-FF52-50BA-0B80-40C368D0B591}"/>
              </a:ext>
            </a:extLst>
          </p:cNvPr>
          <p:cNvSpPr txBox="1"/>
          <p:nvPr/>
        </p:nvSpPr>
        <p:spPr>
          <a:xfrm>
            <a:off x="457200" y="1524000"/>
            <a:ext cx="8229600" cy="1746953"/>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r>
              <a:rPr lang="en-US" sz="2400" dirty="0">
                <a:latin typeface="Times New Roman" panose="02020603050405020304" pitchFamily="18" charset="0"/>
                <a:cs typeface="Times New Roman" panose="02020603050405020304" pitchFamily="18" charset="0"/>
              </a:rPr>
              <a:t>A network where the fully connected layers at the very end of the model have been replaced by a layer named Global Average Pooling (GAP) and combined with a class activation mapping (CAM) technique</a:t>
            </a:r>
          </a:p>
        </p:txBody>
      </p:sp>
      <p:pic>
        <p:nvPicPr>
          <p:cNvPr id="7" name="Picture 6">
            <a:extLst>
              <a:ext uri="{FF2B5EF4-FFF2-40B4-BE49-F238E27FC236}">
                <a16:creationId xmlns:a16="http://schemas.microsoft.com/office/drawing/2014/main" id="{D9A84470-26DE-0047-9B71-6D89C05DC071}"/>
              </a:ext>
            </a:extLst>
          </p:cNvPr>
          <p:cNvPicPr>
            <a:picLocks noChangeAspect="1"/>
          </p:cNvPicPr>
          <p:nvPr/>
        </p:nvPicPr>
        <p:blipFill>
          <a:blip r:embed="rId3"/>
          <a:stretch>
            <a:fillRect/>
          </a:stretch>
        </p:blipFill>
        <p:spPr>
          <a:xfrm>
            <a:off x="838200" y="3321325"/>
            <a:ext cx="7137400" cy="3404352"/>
          </a:xfrm>
          <a:prstGeom prst="rect">
            <a:avLst/>
          </a:prstGeom>
        </p:spPr>
      </p:pic>
    </p:spTree>
    <p:extLst>
      <p:ext uri="{BB962C8B-B14F-4D97-AF65-F5344CB8AC3E}">
        <p14:creationId xmlns:p14="http://schemas.microsoft.com/office/powerpoint/2010/main" val="1180934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C1694-F2B1-5EB4-691A-77B7762E1FB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1032CEA-FFBD-40C2-C2EA-FA1C94E2BB07}"/>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sp>
        <p:nvSpPr>
          <p:cNvPr id="3" name="object 3">
            <a:extLst>
              <a:ext uri="{FF2B5EF4-FFF2-40B4-BE49-F238E27FC236}">
                <a16:creationId xmlns:a16="http://schemas.microsoft.com/office/drawing/2014/main" id="{08CE1028-0EDA-D2CF-FD97-BF2B31253163}"/>
              </a:ext>
            </a:extLst>
          </p:cNvPr>
          <p:cNvSpPr txBox="1"/>
          <p:nvPr/>
        </p:nvSpPr>
        <p:spPr>
          <a:xfrm>
            <a:off x="490537" y="1643479"/>
            <a:ext cx="8229600" cy="3571042"/>
          </a:xfrm>
          <a:prstGeom prst="rect">
            <a:avLst/>
          </a:prstGeom>
        </p:spPr>
        <p:txBody>
          <a:bodyPr vert="horz" wrap="square" lIns="0" tIns="12700" rIns="0" bIns="0" rtlCol="0">
            <a:spAutoFit/>
          </a:bodyPr>
          <a:lstStyle/>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Instead of Dense layer, we use a Global Average Pooling (GAP) to average the activations of each feature map</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Each of the averages is concatenated into a single vector (shown in color red below)</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Then, a weighted sum of the resulting vector is fed to the final </a:t>
            </a:r>
            <a:r>
              <a:rPr lang="en-US" sz="2400" dirty="0" err="1">
                <a:latin typeface="Times New Roman"/>
                <a:cs typeface="Times New Roman"/>
              </a:rPr>
              <a:t>softmax</a:t>
            </a:r>
            <a:r>
              <a:rPr lang="en-US" sz="2400" dirty="0">
                <a:latin typeface="Times New Roman"/>
                <a:cs typeface="Times New Roman"/>
              </a:rPr>
              <a:t> loss layer.</a:t>
            </a: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pic>
        <p:nvPicPr>
          <p:cNvPr id="4" name="Picture 3">
            <a:extLst>
              <a:ext uri="{FF2B5EF4-FFF2-40B4-BE49-F238E27FC236}">
                <a16:creationId xmlns:a16="http://schemas.microsoft.com/office/drawing/2014/main" id="{A5747B27-C633-EC43-01B7-74C075217920}"/>
              </a:ext>
            </a:extLst>
          </p:cNvPr>
          <p:cNvPicPr>
            <a:picLocks noChangeAspect="1"/>
          </p:cNvPicPr>
          <p:nvPr/>
        </p:nvPicPr>
        <p:blipFill>
          <a:blip r:embed="rId3"/>
          <a:stretch>
            <a:fillRect/>
          </a:stretch>
        </p:blipFill>
        <p:spPr>
          <a:xfrm>
            <a:off x="309559" y="4572000"/>
            <a:ext cx="8343904" cy="1828800"/>
          </a:xfrm>
          <a:prstGeom prst="rect">
            <a:avLst/>
          </a:prstGeom>
        </p:spPr>
      </p:pic>
    </p:spTree>
    <p:extLst>
      <p:ext uri="{BB962C8B-B14F-4D97-AF65-F5344CB8AC3E}">
        <p14:creationId xmlns:p14="http://schemas.microsoft.com/office/powerpoint/2010/main" val="3621892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0389-15EB-2407-71EE-31847AE9D2B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24D3A7-63AF-7C89-8EEB-D7870D350B94}"/>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sp>
        <p:nvSpPr>
          <p:cNvPr id="5" name="object 3">
            <a:extLst>
              <a:ext uri="{FF2B5EF4-FFF2-40B4-BE49-F238E27FC236}">
                <a16:creationId xmlns:a16="http://schemas.microsoft.com/office/drawing/2014/main" id="{F8BFA946-D012-12A7-FAF4-B24EECFD14F2}"/>
              </a:ext>
            </a:extLst>
          </p:cNvPr>
          <p:cNvSpPr txBox="1"/>
          <p:nvPr/>
        </p:nvSpPr>
        <p:spPr>
          <a:xfrm>
            <a:off x="490537" y="1643479"/>
            <a:ext cx="8229600" cy="858953"/>
          </a:xfrm>
          <a:prstGeom prst="rect">
            <a:avLst/>
          </a:prstGeom>
        </p:spPr>
        <p:txBody>
          <a:bodyPr vert="horz" wrap="square" lIns="0" tIns="12700" rIns="0" bIns="0" rtlCol="0">
            <a:spAutoFit/>
          </a:bodyPr>
          <a:lstStyle/>
          <a:p>
            <a:pPr marL="286385" marR="164465" indent="-274320">
              <a:lnSpc>
                <a:spcPct val="120000"/>
              </a:lnSpc>
              <a:spcBef>
                <a:spcPts val="100"/>
              </a:spcBef>
              <a:buClr>
                <a:srgbClr val="FD8537"/>
              </a:buClr>
              <a:buSzPct val="68750"/>
              <a:buFont typeface="Wingdings"/>
              <a:buChar char=""/>
              <a:tabLst>
                <a:tab pos="286385" algn="l"/>
              </a:tabLst>
            </a:pPr>
            <a:r>
              <a:rPr lang="en-US" sz="2400" dirty="0"/>
              <a:t>For a particular prediction, we take the weighted sum of the feature maps</a:t>
            </a:r>
            <a:endParaRPr lang="en-US" sz="2400" dirty="0">
              <a:latin typeface="Times New Roman"/>
              <a:cs typeface="Times New Roman"/>
            </a:endParaRPr>
          </a:p>
        </p:txBody>
      </p:sp>
      <p:pic>
        <p:nvPicPr>
          <p:cNvPr id="6" name="Picture 5">
            <a:extLst>
              <a:ext uri="{FF2B5EF4-FFF2-40B4-BE49-F238E27FC236}">
                <a16:creationId xmlns:a16="http://schemas.microsoft.com/office/drawing/2014/main" id="{90F54637-2039-43C4-60C3-CE543C79DFB7}"/>
              </a:ext>
            </a:extLst>
          </p:cNvPr>
          <p:cNvPicPr>
            <a:picLocks noChangeAspect="1"/>
          </p:cNvPicPr>
          <p:nvPr/>
        </p:nvPicPr>
        <p:blipFill>
          <a:blip r:embed="rId3"/>
          <a:stretch>
            <a:fillRect/>
          </a:stretch>
        </p:blipFill>
        <p:spPr>
          <a:xfrm>
            <a:off x="299160" y="3200400"/>
            <a:ext cx="8545679" cy="3200400"/>
          </a:xfrm>
          <a:prstGeom prst="rect">
            <a:avLst/>
          </a:prstGeom>
        </p:spPr>
      </p:pic>
    </p:spTree>
    <p:extLst>
      <p:ext uri="{BB962C8B-B14F-4D97-AF65-F5344CB8AC3E}">
        <p14:creationId xmlns:p14="http://schemas.microsoft.com/office/powerpoint/2010/main" val="4181120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D24F-4758-EB14-1724-91C954928F5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3346F11-E907-0D33-7751-CA898FA02A61}"/>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sp>
        <p:nvSpPr>
          <p:cNvPr id="5" name="object 3">
            <a:extLst>
              <a:ext uri="{FF2B5EF4-FFF2-40B4-BE49-F238E27FC236}">
                <a16:creationId xmlns:a16="http://schemas.microsoft.com/office/drawing/2014/main" id="{213C0A2D-A190-5494-F002-A7FFF23DA107}"/>
              </a:ext>
            </a:extLst>
          </p:cNvPr>
          <p:cNvSpPr txBox="1"/>
          <p:nvPr/>
        </p:nvSpPr>
        <p:spPr>
          <a:xfrm>
            <a:off x="490537" y="1643479"/>
            <a:ext cx="8229600" cy="858953"/>
          </a:xfrm>
          <a:prstGeom prst="rect">
            <a:avLst/>
          </a:prstGeom>
        </p:spPr>
        <p:txBody>
          <a:bodyPr vert="horz" wrap="square" lIns="0" tIns="12700" rIns="0" bIns="0" rtlCol="0">
            <a:spAutoFit/>
          </a:bodyPr>
          <a:lstStyle/>
          <a:p>
            <a:pPr marL="286385" marR="164465" indent="-274320">
              <a:lnSpc>
                <a:spcPct val="120000"/>
              </a:lnSpc>
              <a:spcBef>
                <a:spcPts val="100"/>
              </a:spcBef>
              <a:buClr>
                <a:srgbClr val="FD8537"/>
              </a:buClr>
              <a:buSzPct val="68750"/>
              <a:buFont typeface="Wingdings"/>
              <a:buChar char=""/>
              <a:tabLst>
                <a:tab pos="286385" algn="l"/>
              </a:tabLst>
            </a:pPr>
            <a:r>
              <a:rPr lang="en-US" sz="2400" dirty="0" err="1"/>
              <a:t>Upsample</a:t>
            </a:r>
            <a:r>
              <a:rPr lang="en-US" sz="2400" dirty="0"/>
              <a:t> the weighted feature map to the image dimensions to get the output</a:t>
            </a:r>
            <a:endParaRPr lang="en-US" sz="2400" dirty="0">
              <a:latin typeface="Times New Roman"/>
              <a:cs typeface="Times New Roman"/>
            </a:endParaRPr>
          </a:p>
        </p:txBody>
      </p:sp>
      <p:pic>
        <p:nvPicPr>
          <p:cNvPr id="3" name="Picture 2">
            <a:extLst>
              <a:ext uri="{FF2B5EF4-FFF2-40B4-BE49-F238E27FC236}">
                <a16:creationId xmlns:a16="http://schemas.microsoft.com/office/drawing/2014/main" id="{2BF51DA5-EF42-EAA1-CEF6-D6ACE04B2C85}"/>
              </a:ext>
            </a:extLst>
          </p:cNvPr>
          <p:cNvPicPr>
            <a:picLocks noChangeAspect="1"/>
          </p:cNvPicPr>
          <p:nvPr/>
        </p:nvPicPr>
        <p:blipFill>
          <a:blip r:embed="rId3"/>
          <a:srcRect t="2525"/>
          <a:stretch/>
        </p:blipFill>
        <p:spPr>
          <a:xfrm>
            <a:off x="384491" y="3276600"/>
            <a:ext cx="8375018" cy="3169291"/>
          </a:xfrm>
          <a:prstGeom prst="rect">
            <a:avLst/>
          </a:prstGeom>
        </p:spPr>
      </p:pic>
    </p:spTree>
    <p:extLst>
      <p:ext uri="{BB962C8B-B14F-4D97-AF65-F5344CB8AC3E}">
        <p14:creationId xmlns:p14="http://schemas.microsoft.com/office/powerpoint/2010/main" val="2873892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E39FC-D3D7-0FB5-2AA8-C187E3222F5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D205447-02D0-15B3-E105-9D61569DA2DF}"/>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sp>
        <p:nvSpPr>
          <p:cNvPr id="5" name="object 3">
            <a:extLst>
              <a:ext uri="{FF2B5EF4-FFF2-40B4-BE49-F238E27FC236}">
                <a16:creationId xmlns:a16="http://schemas.microsoft.com/office/drawing/2014/main" id="{38D38285-F448-B66B-E5D3-D5D47482CE19}"/>
              </a:ext>
            </a:extLst>
          </p:cNvPr>
          <p:cNvSpPr txBox="1"/>
          <p:nvPr/>
        </p:nvSpPr>
        <p:spPr>
          <a:xfrm>
            <a:off x="490537" y="1643479"/>
            <a:ext cx="8229600" cy="3543791"/>
          </a:xfrm>
          <a:prstGeom prst="rect">
            <a:avLst/>
          </a:prstGeom>
        </p:spPr>
        <p:txBody>
          <a:bodyPr vert="horz" wrap="square" lIns="0" tIns="12700" rIns="0" bIns="0" rtlCol="0">
            <a:spAutoFit/>
          </a:bodyPr>
          <a:lstStyle/>
          <a:p>
            <a:pPr marL="286385" marR="164465" indent="-274320">
              <a:lnSpc>
                <a:spcPct val="120000"/>
              </a:lnSpc>
              <a:spcBef>
                <a:spcPts val="100"/>
              </a:spcBef>
              <a:buClr>
                <a:srgbClr val="FD8537"/>
              </a:buClr>
              <a:buSzPct val="68750"/>
              <a:buFont typeface="Wingdings"/>
              <a:buChar char=""/>
              <a:tabLst>
                <a:tab pos="286385" algn="l"/>
              </a:tabLst>
            </a:pPr>
            <a:r>
              <a:rPr lang="en-US" sz="2400" dirty="0"/>
              <a:t>Grad-CAM: is a more versatile version of CAM that can produce visual explanations for any arbitrary CNN, even if the network contains a stack of fully connected layers as well (e.g. the VGG networks)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p>
          <a:p>
            <a:pPr marL="286385" marR="164465" indent="-274320">
              <a:lnSpc>
                <a:spcPct val="120000"/>
              </a:lnSpc>
              <a:spcBef>
                <a:spcPts val="100"/>
              </a:spcBef>
              <a:buClr>
                <a:srgbClr val="FD8537"/>
              </a:buClr>
              <a:buSzPct val="68750"/>
              <a:buFont typeface="Wingdings"/>
              <a:buChar char=""/>
              <a:tabLst>
                <a:tab pos="286385" algn="l"/>
              </a:tabLst>
            </a:pPr>
            <a:r>
              <a:rPr lang="en-US" sz="2400" dirty="0"/>
              <a:t>Guided Grad-CAM: by adding an element-wise multiplication of guided-backpropagation visualization. </a:t>
            </a:r>
            <a:endParaRPr lang="en-US" sz="2400" dirty="0">
              <a:latin typeface="Times New Roman"/>
              <a:cs typeface="Times New Roman"/>
            </a:endParaRPr>
          </a:p>
        </p:txBody>
      </p:sp>
    </p:spTree>
    <p:extLst>
      <p:ext uri="{BB962C8B-B14F-4D97-AF65-F5344CB8AC3E}">
        <p14:creationId xmlns:p14="http://schemas.microsoft.com/office/powerpoint/2010/main" val="3049251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77F2C-8827-47AA-C55C-FEECA4B34B5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8DB908B-106E-2EBA-8A32-3FBC0B31E72C}"/>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pic>
        <p:nvPicPr>
          <p:cNvPr id="3" name="Picture 2">
            <a:extLst>
              <a:ext uri="{FF2B5EF4-FFF2-40B4-BE49-F238E27FC236}">
                <a16:creationId xmlns:a16="http://schemas.microsoft.com/office/drawing/2014/main" id="{1310D9A5-37B1-9326-2CA8-C03DE626062C}"/>
              </a:ext>
            </a:extLst>
          </p:cNvPr>
          <p:cNvPicPr>
            <a:picLocks noChangeAspect="1"/>
          </p:cNvPicPr>
          <p:nvPr/>
        </p:nvPicPr>
        <p:blipFill>
          <a:blip r:embed="rId3"/>
          <a:stretch>
            <a:fillRect/>
          </a:stretch>
        </p:blipFill>
        <p:spPr>
          <a:xfrm>
            <a:off x="342900" y="1981200"/>
            <a:ext cx="8458200" cy="3629726"/>
          </a:xfrm>
          <a:prstGeom prst="rect">
            <a:avLst/>
          </a:prstGeom>
        </p:spPr>
      </p:pic>
    </p:spTree>
    <p:extLst>
      <p:ext uri="{BB962C8B-B14F-4D97-AF65-F5344CB8AC3E}">
        <p14:creationId xmlns:p14="http://schemas.microsoft.com/office/powerpoint/2010/main" val="3407124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199C2-9E34-0C5E-4DC2-628B3EA2CF6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F4B0B29-690E-DD19-A3A6-42F40A21764D}"/>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pic>
        <p:nvPicPr>
          <p:cNvPr id="4" name="Picture 3">
            <a:extLst>
              <a:ext uri="{FF2B5EF4-FFF2-40B4-BE49-F238E27FC236}">
                <a16:creationId xmlns:a16="http://schemas.microsoft.com/office/drawing/2014/main" id="{420C3E53-6E93-6BEE-5800-F31BE45C5DF0}"/>
              </a:ext>
            </a:extLst>
          </p:cNvPr>
          <p:cNvPicPr>
            <a:picLocks noChangeAspect="1"/>
          </p:cNvPicPr>
          <p:nvPr/>
        </p:nvPicPr>
        <p:blipFill>
          <a:blip r:embed="rId3"/>
          <a:stretch>
            <a:fillRect/>
          </a:stretch>
        </p:blipFill>
        <p:spPr>
          <a:xfrm>
            <a:off x="1333500" y="1643405"/>
            <a:ext cx="6477000" cy="4994503"/>
          </a:xfrm>
          <a:prstGeom prst="rect">
            <a:avLst/>
          </a:prstGeom>
        </p:spPr>
      </p:pic>
    </p:spTree>
    <p:extLst>
      <p:ext uri="{BB962C8B-B14F-4D97-AF65-F5344CB8AC3E}">
        <p14:creationId xmlns:p14="http://schemas.microsoft.com/office/powerpoint/2010/main" val="1361942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82081-5ABF-A4EE-8281-965E14BADFA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2DC5E98-7EC3-4385-E39E-43DE710F96F0}"/>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Loss Landscapes</a:t>
            </a:r>
            <a:endParaRPr cap="small" spc="130" dirty="0"/>
          </a:p>
        </p:txBody>
      </p:sp>
      <p:sp>
        <p:nvSpPr>
          <p:cNvPr id="5" name="object 3">
            <a:extLst>
              <a:ext uri="{FF2B5EF4-FFF2-40B4-BE49-F238E27FC236}">
                <a16:creationId xmlns:a16="http://schemas.microsoft.com/office/drawing/2014/main" id="{70E13A05-BFC4-C792-2BBA-92574B8AE731}"/>
              </a:ext>
            </a:extLst>
          </p:cNvPr>
          <p:cNvSpPr txBox="1"/>
          <p:nvPr/>
        </p:nvSpPr>
        <p:spPr>
          <a:xfrm>
            <a:off x="457200" y="5808548"/>
            <a:ext cx="7693660" cy="873381"/>
          </a:xfrm>
          <a:prstGeom prst="rect">
            <a:avLst/>
          </a:prstGeom>
        </p:spPr>
        <p:txBody>
          <a:bodyPr vert="horz" wrap="square" lIns="0" tIns="12700" rIns="0" bIns="0" rtlCol="0">
            <a:spAutoFit/>
          </a:bodyPr>
          <a:lstStyle/>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Loss landscape for different sets of parameters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sp>
        <p:nvSpPr>
          <p:cNvPr id="4" name="TextBox 3">
            <a:extLst>
              <a:ext uri="{FF2B5EF4-FFF2-40B4-BE49-F238E27FC236}">
                <a16:creationId xmlns:a16="http://schemas.microsoft.com/office/drawing/2014/main" id="{F13E7D8E-F2DE-E33B-E21E-B1669CEDBD53}"/>
              </a:ext>
            </a:extLst>
          </p:cNvPr>
          <p:cNvSpPr txBox="1"/>
          <p:nvPr/>
        </p:nvSpPr>
        <p:spPr>
          <a:xfrm>
            <a:off x="5334000" y="6435708"/>
            <a:ext cx="2895600" cy="246221"/>
          </a:xfrm>
          <a:prstGeom prst="rect">
            <a:avLst/>
          </a:prstGeom>
          <a:noFill/>
        </p:spPr>
        <p:txBody>
          <a:bodyPr wrap="square">
            <a:spAutoFit/>
          </a:bodyPr>
          <a:lstStyle/>
          <a:p>
            <a:r>
              <a:rPr lang="en-US" sz="1000" dirty="0"/>
              <a:t>https://</a:t>
            </a:r>
            <a:r>
              <a:rPr lang="en-US" sz="1000" dirty="0" err="1"/>
              <a:t>arxiv.org</a:t>
            </a:r>
            <a:r>
              <a:rPr lang="en-US" sz="1000" dirty="0"/>
              <a:t>/pdf/1712.09913</a:t>
            </a:r>
          </a:p>
        </p:txBody>
      </p:sp>
      <p:pic>
        <p:nvPicPr>
          <p:cNvPr id="6" name="Picture 5">
            <a:extLst>
              <a:ext uri="{FF2B5EF4-FFF2-40B4-BE49-F238E27FC236}">
                <a16:creationId xmlns:a16="http://schemas.microsoft.com/office/drawing/2014/main" id="{FB8E2ED8-0C14-4AB0-CDA6-A8A05C462802}"/>
              </a:ext>
            </a:extLst>
          </p:cNvPr>
          <p:cNvPicPr>
            <a:picLocks noChangeAspect="1"/>
          </p:cNvPicPr>
          <p:nvPr/>
        </p:nvPicPr>
        <p:blipFill>
          <a:blip r:embed="rId3"/>
          <a:stretch>
            <a:fillRect/>
          </a:stretch>
        </p:blipFill>
        <p:spPr>
          <a:xfrm>
            <a:off x="304800" y="1982361"/>
            <a:ext cx="8119023" cy="2893278"/>
          </a:xfrm>
          <a:prstGeom prst="rect">
            <a:avLst/>
          </a:prstGeom>
        </p:spPr>
      </p:pic>
    </p:spTree>
    <p:extLst>
      <p:ext uri="{BB962C8B-B14F-4D97-AF65-F5344CB8AC3E}">
        <p14:creationId xmlns:p14="http://schemas.microsoft.com/office/powerpoint/2010/main" val="3861613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FF88C-6D4B-59D6-2B6C-DCB330CCB42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FB8F3B8-F3C7-96AE-720D-0172BDACDB78}"/>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spcBef>
                <a:spcPts val="100"/>
              </a:spcBef>
            </a:pPr>
            <a:r>
              <a:rPr lang="en-US" cap="small" spc="130" dirty="0"/>
              <a:t>Class Activation Mapping (CAM)</a:t>
            </a:r>
          </a:p>
        </p:txBody>
      </p:sp>
      <p:sp>
        <p:nvSpPr>
          <p:cNvPr id="3" name="object 3">
            <a:extLst>
              <a:ext uri="{FF2B5EF4-FFF2-40B4-BE49-F238E27FC236}">
                <a16:creationId xmlns:a16="http://schemas.microsoft.com/office/drawing/2014/main" id="{964E6E6E-FFED-FA89-7BF8-526CBCB25D04}"/>
              </a:ext>
            </a:extLst>
          </p:cNvPr>
          <p:cNvSpPr txBox="1"/>
          <p:nvPr/>
        </p:nvSpPr>
        <p:spPr>
          <a:xfrm>
            <a:off x="685800" y="2209800"/>
            <a:ext cx="8229600" cy="3113416"/>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r>
              <a:rPr lang="en-US" sz="2400" dirty="0"/>
              <a:t>Limitations:</a:t>
            </a:r>
          </a:p>
          <a:p>
            <a:pPr marL="286385" marR="164465" indent="-274320">
              <a:lnSpc>
                <a:spcPct val="120000"/>
              </a:lnSpc>
              <a:spcBef>
                <a:spcPts val="100"/>
              </a:spcBef>
              <a:buClr>
                <a:srgbClr val="FD8537"/>
              </a:buClr>
              <a:buSzPct val="68750"/>
              <a:buFont typeface="Wingdings"/>
              <a:buChar char=""/>
              <a:tabLst>
                <a:tab pos="286385" algn="l"/>
              </a:tabLst>
            </a:pPr>
            <a:r>
              <a:rPr lang="en-US" sz="2400" dirty="0"/>
              <a:t>Saliency maps are not always reliable. Indeed, subtracting the mean and normalizations, can make undesirable changes in saliency maps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p>
          <a:p>
            <a:pPr marL="286385" marR="164465" indent="-274320">
              <a:lnSpc>
                <a:spcPct val="120000"/>
              </a:lnSpc>
              <a:spcBef>
                <a:spcPts val="100"/>
              </a:spcBef>
              <a:buClr>
                <a:srgbClr val="FD8537"/>
              </a:buClr>
              <a:buSzPct val="68750"/>
              <a:buFont typeface="Wingdings"/>
              <a:buChar char=""/>
              <a:tabLst>
                <a:tab pos="286385" algn="l"/>
              </a:tabLst>
            </a:pPr>
            <a:r>
              <a:rPr lang="en-US" sz="2400" dirty="0"/>
              <a:t>Saliency maps are vulnerable to adversarial attacks</a:t>
            </a:r>
            <a:endParaRPr lang="en-US" sz="2400" dirty="0">
              <a:latin typeface="Times New Roman"/>
              <a:cs typeface="Times New Roman"/>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3A896FC-5AA9-C327-BF69-5F77A3B66975}"/>
                  </a:ext>
                </a:extLst>
              </p14:cNvPr>
              <p14:cNvContentPartPr/>
              <p14:nvPr/>
            </p14:nvContentPartPr>
            <p14:xfrm>
              <a:off x="8737560" y="2800440"/>
              <a:ext cx="360" cy="360"/>
            </p14:xfrm>
          </p:contentPart>
        </mc:Choice>
        <mc:Fallback>
          <p:pic>
            <p:nvPicPr>
              <p:cNvPr id="5" name="Ink 4">
                <a:extLst>
                  <a:ext uri="{FF2B5EF4-FFF2-40B4-BE49-F238E27FC236}">
                    <a16:creationId xmlns:a16="http://schemas.microsoft.com/office/drawing/2014/main" id="{63A896FC-5AA9-C327-BF69-5F77A3B66975}"/>
                  </a:ext>
                </a:extLst>
              </p:cNvPr>
              <p:cNvPicPr/>
              <p:nvPr/>
            </p:nvPicPr>
            <p:blipFill>
              <a:blip r:embed="rId4"/>
              <a:stretch>
                <a:fillRect/>
              </a:stretch>
            </p:blipFill>
            <p:spPr>
              <a:xfrm>
                <a:off x="8728200" y="2791080"/>
                <a:ext cx="19080" cy="19080"/>
              </a:xfrm>
              <a:prstGeom prst="rect">
                <a:avLst/>
              </a:prstGeom>
            </p:spPr>
          </p:pic>
        </mc:Fallback>
      </mc:AlternateContent>
    </p:spTree>
    <p:extLst>
      <p:ext uri="{BB962C8B-B14F-4D97-AF65-F5344CB8AC3E}">
        <p14:creationId xmlns:p14="http://schemas.microsoft.com/office/powerpoint/2010/main" val="904623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E9F9D-D6C5-6A59-FCAE-8BBFA5097A0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B505B74-E5F0-D012-5171-2E3257050BF8}"/>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Loss Landscapes</a:t>
            </a:r>
            <a:endParaRPr cap="small" spc="130" dirty="0"/>
          </a:p>
        </p:txBody>
      </p:sp>
      <p:sp>
        <p:nvSpPr>
          <p:cNvPr id="5" name="object 3">
            <a:extLst>
              <a:ext uri="{FF2B5EF4-FFF2-40B4-BE49-F238E27FC236}">
                <a16:creationId xmlns:a16="http://schemas.microsoft.com/office/drawing/2014/main" id="{A92FAE19-4E1E-7651-38A8-5B2F7605E184}"/>
              </a:ext>
            </a:extLst>
          </p:cNvPr>
          <p:cNvSpPr txBox="1"/>
          <p:nvPr/>
        </p:nvSpPr>
        <p:spPr>
          <a:xfrm>
            <a:off x="457200" y="5808548"/>
            <a:ext cx="7693660" cy="1316579"/>
          </a:xfrm>
          <a:prstGeom prst="rect">
            <a:avLst/>
          </a:prstGeom>
        </p:spPr>
        <p:txBody>
          <a:bodyPr vert="horz" wrap="square" lIns="0" tIns="12700" rIns="0" bIns="0" rtlCol="0">
            <a:spAutoFit/>
          </a:bodyPr>
          <a:lstStyle/>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Loss surface of ResNet-56 with and without skip connections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sp>
        <p:nvSpPr>
          <p:cNvPr id="4" name="TextBox 3">
            <a:extLst>
              <a:ext uri="{FF2B5EF4-FFF2-40B4-BE49-F238E27FC236}">
                <a16:creationId xmlns:a16="http://schemas.microsoft.com/office/drawing/2014/main" id="{83C02099-82D8-DFA4-4093-4EB2E68CA09A}"/>
              </a:ext>
            </a:extLst>
          </p:cNvPr>
          <p:cNvSpPr txBox="1"/>
          <p:nvPr/>
        </p:nvSpPr>
        <p:spPr>
          <a:xfrm>
            <a:off x="5334000" y="6435708"/>
            <a:ext cx="2895600" cy="246221"/>
          </a:xfrm>
          <a:prstGeom prst="rect">
            <a:avLst/>
          </a:prstGeom>
          <a:noFill/>
        </p:spPr>
        <p:txBody>
          <a:bodyPr wrap="square">
            <a:spAutoFit/>
          </a:bodyPr>
          <a:lstStyle/>
          <a:p>
            <a:r>
              <a:rPr lang="en-US" sz="1000" dirty="0"/>
              <a:t>https://</a:t>
            </a:r>
            <a:r>
              <a:rPr lang="en-US" sz="1000" dirty="0" err="1"/>
              <a:t>arxiv.org</a:t>
            </a:r>
            <a:r>
              <a:rPr lang="en-US" sz="1000" dirty="0"/>
              <a:t>/pdf/1712.09913</a:t>
            </a:r>
          </a:p>
        </p:txBody>
      </p:sp>
      <p:pic>
        <p:nvPicPr>
          <p:cNvPr id="3" name="Picture 2">
            <a:extLst>
              <a:ext uri="{FF2B5EF4-FFF2-40B4-BE49-F238E27FC236}">
                <a16:creationId xmlns:a16="http://schemas.microsoft.com/office/drawing/2014/main" id="{A4972ACD-739C-7A28-2ABE-9B4E252A0759}"/>
              </a:ext>
            </a:extLst>
          </p:cNvPr>
          <p:cNvPicPr>
            <a:picLocks noChangeAspect="1"/>
          </p:cNvPicPr>
          <p:nvPr/>
        </p:nvPicPr>
        <p:blipFill>
          <a:blip r:embed="rId3"/>
          <a:stretch>
            <a:fillRect/>
          </a:stretch>
        </p:blipFill>
        <p:spPr>
          <a:xfrm>
            <a:off x="457200" y="1672459"/>
            <a:ext cx="8592820" cy="3782845"/>
          </a:xfrm>
          <a:prstGeom prst="rect">
            <a:avLst/>
          </a:prstGeom>
        </p:spPr>
      </p:pic>
    </p:spTree>
    <p:extLst>
      <p:ext uri="{BB962C8B-B14F-4D97-AF65-F5344CB8AC3E}">
        <p14:creationId xmlns:p14="http://schemas.microsoft.com/office/powerpoint/2010/main" val="112704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DB066-E8AA-970C-4BAE-D7E0DD81DE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37741AB-8740-DE5D-3D49-BB6F657EA77A}"/>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Visualizing Weights</a:t>
            </a:r>
            <a:endParaRPr cap="small" spc="130" dirty="0"/>
          </a:p>
        </p:txBody>
      </p:sp>
      <p:sp>
        <p:nvSpPr>
          <p:cNvPr id="6" name="object 3">
            <a:extLst>
              <a:ext uri="{FF2B5EF4-FFF2-40B4-BE49-F238E27FC236}">
                <a16:creationId xmlns:a16="http://schemas.microsoft.com/office/drawing/2014/main" id="{BFB8DACB-B887-8B2C-C0BF-783553F0B06C}"/>
              </a:ext>
            </a:extLst>
          </p:cNvPr>
          <p:cNvSpPr txBox="1"/>
          <p:nvPr/>
        </p:nvSpPr>
        <p:spPr>
          <a:xfrm>
            <a:off x="725170" y="1752600"/>
            <a:ext cx="7693660" cy="4521559"/>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Activations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Weights</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Attribution </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spTree>
    <p:extLst>
      <p:ext uri="{BB962C8B-B14F-4D97-AF65-F5344CB8AC3E}">
        <p14:creationId xmlns:p14="http://schemas.microsoft.com/office/powerpoint/2010/main" val="1784068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ABB18-2F3D-E259-4E01-1FADE939DE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EDB595-2135-54F4-7BD9-DBFA02491E20}"/>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Hidden Layers</a:t>
            </a:r>
            <a:endParaRPr cap="small" spc="130" dirty="0"/>
          </a:p>
        </p:txBody>
      </p:sp>
      <p:pic>
        <p:nvPicPr>
          <p:cNvPr id="4" name="Picture 3">
            <a:extLst>
              <a:ext uri="{FF2B5EF4-FFF2-40B4-BE49-F238E27FC236}">
                <a16:creationId xmlns:a16="http://schemas.microsoft.com/office/drawing/2014/main" id="{0117BA54-E4FB-4EB5-E7A4-D5EB751FC88B}"/>
              </a:ext>
            </a:extLst>
          </p:cNvPr>
          <p:cNvPicPr>
            <a:picLocks noChangeAspect="1"/>
          </p:cNvPicPr>
          <p:nvPr/>
        </p:nvPicPr>
        <p:blipFill>
          <a:blip r:embed="rId3"/>
          <a:stretch>
            <a:fillRect/>
          </a:stretch>
        </p:blipFill>
        <p:spPr>
          <a:xfrm>
            <a:off x="228600" y="1600200"/>
            <a:ext cx="8230829" cy="2819400"/>
          </a:xfrm>
          <a:prstGeom prst="rect">
            <a:avLst/>
          </a:prstGeom>
        </p:spPr>
      </p:pic>
      <p:pic>
        <p:nvPicPr>
          <p:cNvPr id="29" name="Picture 28">
            <a:extLst>
              <a:ext uri="{FF2B5EF4-FFF2-40B4-BE49-F238E27FC236}">
                <a16:creationId xmlns:a16="http://schemas.microsoft.com/office/drawing/2014/main" id="{635E0C7A-CDBF-1CD4-409A-513D83107531}"/>
              </a:ext>
            </a:extLst>
          </p:cNvPr>
          <p:cNvPicPr>
            <a:picLocks noChangeAspect="1"/>
          </p:cNvPicPr>
          <p:nvPr/>
        </p:nvPicPr>
        <p:blipFill>
          <a:blip r:embed="rId4"/>
          <a:stretch>
            <a:fillRect/>
          </a:stretch>
        </p:blipFill>
        <p:spPr>
          <a:xfrm>
            <a:off x="2971799" y="4267201"/>
            <a:ext cx="2260039" cy="2429014"/>
          </a:xfrm>
          <a:prstGeom prst="rect">
            <a:avLst/>
          </a:prstGeom>
        </p:spPr>
      </p:pic>
    </p:spTree>
    <p:extLst>
      <p:ext uri="{BB962C8B-B14F-4D97-AF65-F5344CB8AC3E}">
        <p14:creationId xmlns:p14="http://schemas.microsoft.com/office/powerpoint/2010/main" val="950444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AFEDE-3570-1DC9-55EB-F064BA43EEF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9B67A23-C60B-2D01-F5C9-6F6FB0735C7F}"/>
              </a:ext>
            </a:extLst>
          </p:cNvPr>
          <p:cNvSpPr txBox="1">
            <a:spLocks noGrp="1"/>
          </p:cNvSpPr>
          <p:nvPr>
            <p:ph type="title"/>
          </p:nvPr>
        </p:nvSpPr>
        <p:spPr>
          <a:xfrm>
            <a:off x="457200" y="176071"/>
            <a:ext cx="8229600" cy="966931"/>
          </a:xfrm>
          <a:prstGeom prst="rect">
            <a:avLst/>
          </a:prstGeom>
        </p:spPr>
        <p:txBody>
          <a:bodyPr vert="horz" wrap="square" lIns="0" tIns="469900" rIns="0" bIns="0" rtlCol="0">
            <a:spAutoFit/>
          </a:bodyPr>
          <a:lstStyle/>
          <a:p>
            <a:pPr marL="12700">
              <a:lnSpc>
                <a:spcPct val="100000"/>
              </a:lnSpc>
              <a:spcBef>
                <a:spcPts val="100"/>
              </a:spcBef>
            </a:pPr>
            <a:r>
              <a:rPr lang="en-US" cap="small" spc="130" dirty="0"/>
              <a:t>Challenges</a:t>
            </a:r>
            <a:endParaRPr cap="small" spc="130" dirty="0"/>
          </a:p>
        </p:txBody>
      </p:sp>
      <p:sp>
        <p:nvSpPr>
          <p:cNvPr id="6" name="object 3">
            <a:extLst>
              <a:ext uri="{FF2B5EF4-FFF2-40B4-BE49-F238E27FC236}">
                <a16:creationId xmlns:a16="http://schemas.microsoft.com/office/drawing/2014/main" id="{70BCA845-69DD-93EC-40D5-4DB5C84FB399}"/>
              </a:ext>
            </a:extLst>
          </p:cNvPr>
          <p:cNvSpPr txBox="1"/>
          <p:nvPr/>
        </p:nvSpPr>
        <p:spPr>
          <a:xfrm>
            <a:off x="725170" y="1752600"/>
            <a:ext cx="7693660" cy="4521559"/>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Lack of Contextualization</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Indirect Interaction</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Dimensionality and Scale </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spTree>
    <p:extLst>
      <p:ext uri="{BB962C8B-B14F-4D97-AF65-F5344CB8AC3E}">
        <p14:creationId xmlns:p14="http://schemas.microsoft.com/office/powerpoint/2010/main" val="3895037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0786-9BCB-A4D6-BECE-EED1AEB1F5B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BCC067D-604D-B932-CF56-578C8C309E29}"/>
              </a:ext>
            </a:extLst>
          </p:cNvPr>
          <p:cNvSpPr txBox="1">
            <a:spLocks noGrp="1"/>
          </p:cNvSpPr>
          <p:nvPr>
            <p:ph type="title"/>
          </p:nvPr>
        </p:nvSpPr>
        <p:spPr>
          <a:xfrm>
            <a:off x="457200" y="-316372"/>
            <a:ext cx="8229600" cy="1459374"/>
          </a:xfrm>
          <a:prstGeom prst="rect">
            <a:avLst/>
          </a:prstGeom>
        </p:spPr>
        <p:txBody>
          <a:bodyPr vert="horz" wrap="square" lIns="0" tIns="469900" rIns="0" bIns="0" rtlCol="0">
            <a:spAutoFit/>
          </a:bodyPr>
          <a:lstStyle/>
          <a:p>
            <a:pPr marL="12700">
              <a:lnSpc>
                <a:spcPct val="100000"/>
              </a:lnSpc>
              <a:spcBef>
                <a:spcPts val="100"/>
              </a:spcBef>
            </a:pPr>
            <a:r>
              <a:rPr lang="en-US" cap="small" spc="130" dirty="0"/>
              <a:t>Simple Approach – Dimensionality Reduction</a:t>
            </a:r>
            <a:endParaRPr cap="small" spc="130" dirty="0"/>
          </a:p>
        </p:txBody>
      </p:sp>
      <p:sp>
        <p:nvSpPr>
          <p:cNvPr id="6" name="object 3">
            <a:extLst>
              <a:ext uri="{FF2B5EF4-FFF2-40B4-BE49-F238E27FC236}">
                <a16:creationId xmlns:a16="http://schemas.microsoft.com/office/drawing/2014/main" id="{F058C34F-693A-1ECD-231A-04DCEE1F8524}"/>
              </a:ext>
            </a:extLst>
          </p:cNvPr>
          <p:cNvSpPr txBox="1"/>
          <p:nvPr/>
        </p:nvSpPr>
        <p:spPr>
          <a:xfrm>
            <a:off x="609600" y="1143002"/>
            <a:ext cx="7693660" cy="3609514"/>
          </a:xfrm>
          <a:prstGeom prst="rect">
            <a:avLst/>
          </a:prstGeom>
        </p:spPr>
        <p:txBody>
          <a:bodyPr vert="horz" wrap="square" lIns="0" tIns="12700" rIns="0" bIns="0" rtlCol="0">
            <a:spAutoFit/>
          </a:bodyPr>
          <a:lstStyle/>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Applying Non-negative Matrix Factorization (NMF)</a:t>
            </a:r>
          </a:p>
          <a:p>
            <a:pPr marL="286385" marR="164465" indent="-274320">
              <a:lnSpc>
                <a:spcPct val="120000"/>
              </a:lnSpc>
              <a:spcBef>
                <a:spcPts val="100"/>
              </a:spcBef>
              <a:buClr>
                <a:srgbClr val="FD8537"/>
              </a:buClr>
              <a:buSzPct val="68750"/>
              <a:buFont typeface="Wingdings"/>
              <a:buChar char=""/>
              <a:tabLst>
                <a:tab pos="286385" algn="l"/>
              </a:tabLst>
            </a:pPr>
            <a:r>
              <a:rPr lang="en-US" sz="2400" dirty="0">
                <a:latin typeface="Times New Roman"/>
                <a:cs typeface="Times New Roman"/>
              </a:rPr>
              <a:t>Convolution-specific</a:t>
            </a: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a:p>
            <a:pPr marL="12065" marR="164465">
              <a:lnSpc>
                <a:spcPct val="120000"/>
              </a:lnSpc>
              <a:spcBef>
                <a:spcPts val="100"/>
              </a:spcBef>
              <a:buClr>
                <a:srgbClr val="FD8537"/>
              </a:buClr>
              <a:buSzPct val="68750"/>
              <a:tabLst>
                <a:tab pos="286385" algn="l"/>
              </a:tabLst>
            </a:pPr>
            <a:endParaRPr lang="en-US" sz="2400" dirty="0">
              <a:latin typeface="Times New Roman"/>
              <a:cs typeface="Times New Roman"/>
            </a:endParaRPr>
          </a:p>
          <a:p>
            <a:pPr marL="286385" marR="164465" indent="-274320">
              <a:lnSpc>
                <a:spcPct val="120000"/>
              </a:lnSpc>
              <a:spcBef>
                <a:spcPts val="100"/>
              </a:spcBef>
              <a:buClr>
                <a:srgbClr val="FD8537"/>
              </a:buClr>
              <a:buSzPct val="68750"/>
              <a:buFont typeface="Wingdings"/>
              <a:buChar char=""/>
              <a:tabLst>
                <a:tab pos="286385" algn="l"/>
              </a:tabLst>
            </a:pPr>
            <a:endParaRPr lang="en-US" sz="2400" dirty="0">
              <a:latin typeface="Times New Roman"/>
              <a:cs typeface="Times New Roman"/>
            </a:endParaRPr>
          </a:p>
        </p:txBody>
      </p:sp>
      <p:graphicFrame>
        <p:nvGraphicFramePr>
          <p:cNvPr id="3" name="Table 2">
            <a:extLst>
              <a:ext uri="{FF2B5EF4-FFF2-40B4-BE49-F238E27FC236}">
                <a16:creationId xmlns:a16="http://schemas.microsoft.com/office/drawing/2014/main" id="{92DAE93E-892B-CF5C-F4F3-AAF549E660F2}"/>
              </a:ext>
            </a:extLst>
          </p:cNvPr>
          <p:cNvGraphicFramePr>
            <a:graphicFrameLocks noGrp="1"/>
          </p:cNvGraphicFramePr>
          <p:nvPr>
            <p:extLst>
              <p:ext uri="{D42A27DB-BD31-4B8C-83A1-F6EECF244321}">
                <p14:modId xmlns:p14="http://schemas.microsoft.com/office/powerpoint/2010/main" val="3814218862"/>
              </p:ext>
            </p:extLst>
          </p:nvPr>
        </p:nvGraphicFramePr>
        <p:xfrm>
          <a:off x="443345" y="3195613"/>
          <a:ext cx="1828800" cy="184712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32906005"/>
                    </a:ext>
                  </a:extLst>
                </a:gridCol>
                <a:gridCol w="457200">
                  <a:extLst>
                    <a:ext uri="{9D8B030D-6E8A-4147-A177-3AD203B41FA5}">
                      <a16:colId xmlns:a16="http://schemas.microsoft.com/office/drawing/2014/main" val="911504954"/>
                    </a:ext>
                  </a:extLst>
                </a:gridCol>
                <a:gridCol w="457200">
                  <a:extLst>
                    <a:ext uri="{9D8B030D-6E8A-4147-A177-3AD203B41FA5}">
                      <a16:colId xmlns:a16="http://schemas.microsoft.com/office/drawing/2014/main" val="1885487116"/>
                    </a:ext>
                  </a:extLst>
                </a:gridCol>
                <a:gridCol w="457200">
                  <a:extLst>
                    <a:ext uri="{9D8B030D-6E8A-4147-A177-3AD203B41FA5}">
                      <a16:colId xmlns:a16="http://schemas.microsoft.com/office/drawing/2014/main" val="3533732275"/>
                    </a:ext>
                  </a:extLst>
                </a:gridCol>
              </a:tblGrid>
              <a:tr h="461782">
                <a:tc>
                  <a:txBody>
                    <a:bodyPr/>
                    <a:lstStyle/>
                    <a:p>
                      <a:r>
                        <a:rPr lang="en-US" dirty="0"/>
                        <a:t>4</a:t>
                      </a:r>
                    </a:p>
                  </a:txBody>
                  <a:tcPr/>
                </a:tc>
                <a:tc>
                  <a:txBody>
                    <a:bodyPr/>
                    <a:lstStyle/>
                    <a:p>
                      <a:r>
                        <a:rPr lang="en-US" dirty="0"/>
                        <a:t>3</a:t>
                      </a:r>
                    </a:p>
                  </a:txBody>
                  <a:tcPr/>
                </a:tc>
                <a:tc>
                  <a:txBody>
                    <a:bodyPr/>
                    <a:lstStyle/>
                    <a:p>
                      <a:r>
                        <a:rPr lang="en-US" dirty="0"/>
                        <a:t>7</a:t>
                      </a:r>
                    </a:p>
                  </a:txBody>
                  <a:tcPr/>
                </a:tc>
                <a:tc>
                  <a:txBody>
                    <a:bodyPr/>
                    <a:lstStyle/>
                    <a:p>
                      <a:r>
                        <a:rPr lang="en-US" dirty="0"/>
                        <a:t>1</a:t>
                      </a:r>
                    </a:p>
                  </a:txBody>
                  <a:tcPr/>
                </a:tc>
                <a:extLst>
                  <a:ext uri="{0D108BD9-81ED-4DB2-BD59-A6C34878D82A}">
                    <a16:rowId xmlns:a16="http://schemas.microsoft.com/office/drawing/2014/main" val="2379553757"/>
                  </a:ext>
                </a:extLst>
              </a:tr>
              <a:tr h="461782">
                <a:tc>
                  <a:txBody>
                    <a:bodyPr/>
                    <a:lstStyle/>
                    <a:p>
                      <a:r>
                        <a:rPr lang="en-US" dirty="0"/>
                        <a:t>8</a:t>
                      </a:r>
                    </a:p>
                  </a:txBody>
                  <a:tcPr/>
                </a:tc>
                <a:tc>
                  <a:txBody>
                    <a:bodyPr/>
                    <a:lstStyle/>
                    <a:p>
                      <a:r>
                        <a:rPr lang="en-US" dirty="0"/>
                        <a:t>5</a:t>
                      </a:r>
                    </a:p>
                  </a:txBody>
                  <a:tcPr/>
                </a:tc>
                <a:tc>
                  <a:txBody>
                    <a:bodyPr/>
                    <a:lstStyle/>
                    <a:p>
                      <a:r>
                        <a:rPr lang="en-US" dirty="0"/>
                        <a:t>6</a:t>
                      </a:r>
                    </a:p>
                  </a:txBody>
                  <a:tcPr/>
                </a:tc>
                <a:tc>
                  <a:txBody>
                    <a:bodyPr/>
                    <a:lstStyle/>
                    <a:p>
                      <a:r>
                        <a:rPr lang="en-US" dirty="0"/>
                        <a:t>4</a:t>
                      </a:r>
                    </a:p>
                  </a:txBody>
                  <a:tcPr/>
                </a:tc>
                <a:extLst>
                  <a:ext uri="{0D108BD9-81ED-4DB2-BD59-A6C34878D82A}">
                    <a16:rowId xmlns:a16="http://schemas.microsoft.com/office/drawing/2014/main" val="2956153005"/>
                  </a:ext>
                </a:extLst>
              </a:tr>
              <a:tr h="461782">
                <a:tc>
                  <a:txBody>
                    <a:bodyPr/>
                    <a:lstStyle/>
                    <a:p>
                      <a:r>
                        <a:rPr lang="en-US" dirty="0"/>
                        <a:t>8</a:t>
                      </a:r>
                    </a:p>
                  </a:txBody>
                  <a:tcPr/>
                </a:tc>
                <a:tc>
                  <a:txBody>
                    <a:bodyPr/>
                    <a:lstStyle/>
                    <a:p>
                      <a:r>
                        <a:rPr lang="en-US" dirty="0"/>
                        <a:t>4</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2895086033"/>
                  </a:ext>
                </a:extLst>
              </a:tr>
              <a:tr h="461782">
                <a:tc>
                  <a:txBody>
                    <a:bodyPr/>
                    <a:lstStyle/>
                    <a:p>
                      <a:r>
                        <a:rPr lang="en-US" dirty="0"/>
                        <a:t>3</a:t>
                      </a:r>
                    </a:p>
                  </a:txBody>
                  <a:tcPr/>
                </a:tc>
                <a:tc>
                  <a:txBody>
                    <a:bodyPr/>
                    <a:lstStyle/>
                    <a:p>
                      <a:r>
                        <a:rPr lang="en-US" dirty="0"/>
                        <a:t>4</a:t>
                      </a:r>
                    </a:p>
                  </a:txBody>
                  <a:tcPr/>
                </a:tc>
                <a:tc>
                  <a:txBody>
                    <a:bodyPr/>
                    <a:lstStyle/>
                    <a:p>
                      <a:r>
                        <a:rPr lang="en-US" dirty="0"/>
                        <a:t>7</a:t>
                      </a:r>
                    </a:p>
                  </a:txBody>
                  <a:tcPr/>
                </a:tc>
                <a:tc>
                  <a:txBody>
                    <a:bodyPr/>
                    <a:lstStyle/>
                    <a:p>
                      <a:r>
                        <a:rPr lang="en-US" dirty="0"/>
                        <a:t>3</a:t>
                      </a:r>
                    </a:p>
                  </a:txBody>
                  <a:tcPr/>
                </a:tc>
                <a:extLst>
                  <a:ext uri="{0D108BD9-81ED-4DB2-BD59-A6C34878D82A}">
                    <a16:rowId xmlns:a16="http://schemas.microsoft.com/office/drawing/2014/main" val="3601021914"/>
                  </a:ext>
                </a:extLst>
              </a:tr>
            </a:tbl>
          </a:graphicData>
        </a:graphic>
      </p:graphicFrame>
      <p:sp>
        <p:nvSpPr>
          <p:cNvPr id="5" name="TextBox 4">
            <a:extLst>
              <a:ext uri="{FF2B5EF4-FFF2-40B4-BE49-F238E27FC236}">
                <a16:creationId xmlns:a16="http://schemas.microsoft.com/office/drawing/2014/main" id="{B3DF5AC0-EB11-940C-0B40-9F8421684AED}"/>
              </a:ext>
            </a:extLst>
          </p:cNvPr>
          <p:cNvSpPr txBox="1"/>
          <p:nvPr/>
        </p:nvSpPr>
        <p:spPr>
          <a:xfrm>
            <a:off x="1256957" y="5820099"/>
            <a:ext cx="918971" cy="276449"/>
          </a:xfrm>
          <a:prstGeom prst="rect">
            <a:avLst/>
          </a:prstGeom>
          <a:noFill/>
        </p:spPr>
        <p:txBody>
          <a:bodyPr wrap="none" rtlCol="0">
            <a:noAutofit/>
          </a:bodyPr>
          <a:lstStyle/>
          <a:p>
            <a:pPr algn="ctr"/>
            <a:r>
              <a:rPr lang="en-US" sz="1600" b="1" dirty="0"/>
              <a:t>Image</a:t>
            </a:r>
          </a:p>
        </p:txBody>
      </p:sp>
      <p:sp>
        <p:nvSpPr>
          <p:cNvPr id="7" name="TextBox 6">
            <a:extLst>
              <a:ext uri="{FF2B5EF4-FFF2-40B4-BE49-F238E27FC236}">
                <a16:creationId xmlns:a16="http://schemas.microsoft.com/office/drawing/2014/main" id="{E5ED9894-0936-1337-05C4-32D14031F119}"/>
              </a:ext>
            </a:extLst>
          </p:cNvPr>
          <p:cNvSpPr txBox="1"/>
          <p:nvPr/>
        </p:nvSpPr>
        <p:spPr>
          <a:xfrm>
            <a:off x="4063913" y="5814918"/>
            <a:ext cx="918971" cy="276449"/>
          </a:xfrm>
          <a:prstGeom prst="rect">
            <a:avLst/>
          </a:prstGeom>
          <a:noFill/>
        </p:spPr>
        <p:txBody>
          <a:bodyPr wrap="none" rtlCol="0">
            <a:noAutofit/>
          </a:bodyPr>
          <a:lstStyle/>
          <a:p>
            <a:pPr algn="ctr"/>
            <a:r>
              <a:rPr lang="en-US" sz="1600" b="1" dirty="0"/>
              <a:t>Kernels</a:t>
            </a:r>
          </a:p>
        </p:txBody>
      </p:sp>
      <p:graphicFrame>
        <p:nvGraphicFramePr>
          <p:cNvPr id="8" name="Table 7">
            <a:extLst>
              <a:ext uri="{FF2B5EF4-FFF2-40B4-BE49-F238E27FC236}">
                <a16:creationId xmlns:a16="http://schemas.microsoft.com/office/drawing/2014/main" id="{59A9B216-CFD7-94C8-9CED-8A53E42DF50D}"/>
              </a:ext>
            </a:extLst>
          </p:cNvPr>
          <p:cNvGraphicFramePr>
            <a:graphicFrameLocks noGrp="1"/>
          </p:cNvGraphicFramePr>
          <p:nvPr>
            <p:extLst>
              <p:ext uri="{D42A27DB-BD31-4B8C-83A1-F6EECF244321}">
                <p14:modId xmlns:p14="http://schemas.microsoft.com/office/powerpoint/2010/main" val="3742789229"/>
              </p:ext>
            </p:extLst>
          </p:nvPr>
        </p:nvGraphicFramePr>
        <p:xfrm>
          <a:off x="2907237" y="3434476"/>
          <a:ext cx="1128392" cy="757738"/>
        </p:xfrm>
        <a:graphic>
          <a:graphicData uri="http://schemas.openxmlformats.org/drawingml/2006/table">
            <a:tbl>
              <a:tblPr firstRow="1" bandRow="1">
                <a:tableStyleId>{5C22544A-7EE6-4342-B048-85BDC9FD1C3A}</a:tableStyleId>
              </a:tblPr>
              <a:tblGrid>
                <a:gridCol w="564196">
                  <a:extLst>
                    <a:ext uri="{9D8B030D-6E8A-4147-A177-3AD203B41FA5}">
                      <a16:colId xmlns:a16="http://schemas.microsoft.com/office/drawing/2014/main" val="2796987728"/>
                    </a:ext>
                  </a:extLst>
                </a:gridCol>
                <a:gridCol w="564196">
                  <a:extLst>
                    <a:ext uri="{9D8B030D-6E8A-4147-A177-3AD203B41FA5}">
                      <a16:colId xmlns:a16="http://schemas.microsoft.com/office/drawing/2014/main" val="3294033701"/>
                    </a:ext>
                  </a:extLst>
                </a:gridCol>
              </a:tblGrid>
              <a:tr h="378869">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272877538"/>
                  </a:ext>
                </a:extLst>
              </a:tr>
              <a:tr h="378869">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3663875481"/>
                  </a:ext>
                </a:extLst>
              </a:tr>
            </a:tbl>
          </a:graphicData>
        </a:graphic>
      </p:graphicFrame>
      <p:graphicFrame>
        <p:nvGraphicFramePr>
          <p:cNvPr id="9" name="Table 8">
            <a:extLst>
              <a:ext uri="{FF2B5EF4-FFF2-40B4-BE49-F238E27FC236}">
                <a16:creationId xmlns:a16="http://schemas.microsoft.com/office/drawing/2014/main" id="{070892E0-81E0-2B10-80AE-27D6F0A75B05}"/>
              </a:ext>
            </a:extLst>
          </p:cNvPr>
          <p:cNvGraphicFramePr>
            <a:graphicFrameLocks noGrp="1"/>
          </p:cNvGraphicFramePr>
          <p:nvPr>
            <p:extLst>
              <p:ext uri="{D42A27DB-BD31-4B8C-83A1-F6EECF244321}">
                <p14:modId xmlns:p14="http://schemas.microsoft.com/office/powerpoint/2010/main" val="21426895"/>
              </p:ext>
            </p:extLst>
          </p:nvPr>
        </p:nvGraphicFramePr>
        <p:xfrm>
          <a:off x="3116391" y="3580467"/>
          <a:ext cx="1128392" cy="757738"/>
        </p:xfrm>
        <a:graphic>
          <a:graphicData uri="http://schemas.openxmlformats.org/drawingml/2006/table">
            <a:tbl>
              <a:tblPr firstRow="1" bandRow="1">
                <a:tableStyleId>{5C22544A-7EE6-4342-B048-85BDC9FD1C3A}</a:tableStyleId>
              </a:tblPr>
              <a:tblGrid>
                <a:gridCol w="564196">
                  <a:extLst>
                    <a:ext uri="{9D8B030D-6E8A-4147-A177-3AD203B41FA5}">
                      <a16:colId xmlns:a16="http://schemas.microsoft.com/office/drawing/2014/main" val="2796987728"/>
                    </a:ext>
                  </a:extLst>
                </a:gridCol>
                <a:gridCol w="564196">
                  <a:extLst>
                    <a:ext uri="{9D8B030D-6E8A-4147-A177-3AD203B41FA5}">
                      <a16:colId xmlns:a16="http://schemas.microsoft.com/office/drawing/2014/main" val="3294033701"/>
                    </a:ext>
                  </a:extLst>
                </a:gridCol>
              </a:tblGrid>
              <a:tr h="378869">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2272877538"/>
                  </a:ext>
                </a:extLst>
              </a:tr>
              <a:tr h="378869">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663875481"/>
                  </a:ext>
                </a:extLst>
              </a:tr>
            </a:tbl>
          </a:graphicData>
        </a:graphic>
      </p:graphicFrame>
      <p:graphicFrame>
        <p:nvGraphicFramePr>
          <p:cNvPr id="10" name="Table 9">
            <a:extLst>
              <a:ext uri="{FF2B5EF4-FFF2-40B4-BE49-F238E27FC236}">
                <a16:creationId xmlns:a16="http://schemas.microsoft.com/office/drawing/2014/main" id="{008B2B9D-3FA6-54BB-EFE2-73BF16AF46E4}"/>
              </a:ext>
            </a:extLst>
          </p:cNvPr>
          <p:cNvGraphicFramePr>
            <a:graphicFrameLocks noGrp="1"/>
          </p:cNvGraphicFramePr>
          <p:nvPr>
            <p:extLst>
              <p:ext uri="{D42A27DB-BD31-4B8C-83A1-F6EECF244321}">
                <p14:modId xmlns:p14="http://schemas.microsoft.com/office/powerpoint/2010/main" val="598675908"/>
              </p:ext>
            </p:extLst>
          </p:nvPr>
        </p:nvGraphicFramePr>
        <p:xfrm>
          <a:off x="3391903" y="3721693"/>
          <a:ext cx="1128392" cy="757738"/>
        </p:xfrm>
        <a:graphic>
          <a:graphicData uri="http://schemas.openxmlformats.org/drawingml/2006/table">
            <a:tbl>
              <a:tblPr firstRow="1" bandRow="1">
                <a:tableStyleId>{5C22544A-7EE6-4342-B048-85BDC9FD1C3A}</a:tableStyleId>
              </a:tblPr>
              <a:tblGrid>
                <a:gridCol w="564196">
                  <a:extLst>
                    <a:ext uri="{9D8B030D-6E8A-4147-A177-3AD203B41FA5}">
                      <a16:colId xmlns:a16="http://schemas.microsoft.com/office/drawing/2014/main" val="2796987728"/>
                    </a:ext>
                  </a:extLst>
                </a:gridCol>
                <a:gridCol w="564196">
                  <a:extLst>
                    <a:ext uri="{9D8B030D-6E8A-4147-A177-3AD203B41FA5}">
                      <a16:colId xmlns:a16="http://schemas.microsoft.com/office/drawing/2014/main" val="3294033701"/>
                    </a:ext>
                  </a:extLst>
                </a:gridCol>
              </a:tblGrid>
              <a:tr h="378869">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72877538"/>
                  </a:ext>
                </a:extLst>
              </a:tr>
              <a:tr h="378869">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663875481"/>
                  </a:ext>
                </a:extLst>
              </a:tr>
            </a:tbl>
          </a:graphicData>
        </a:graphic>
      </p:graphicFrame>
      <p:graphicFrame>
        <p:nvGraphicFramePr>
          <p:cNvPr id="11" name="Table 10">
            <a:extLst>
              <a:ext uri="{FF2B5EF4-FFF2-40B4-BE49-F238E27FC236}">
                <a16:creationId xmlns:a16="http://schemas.microsoft.com/office/drawing/2014/main" id="{1D1505E6-8C4A-6F13-4236-8B137190D646}"/>
              </a:ext>
            </a:extLst>
          </p:cNvPr>
          <p:cNvGraphicFramePr>
            <a:graphicFrameLocks noGrp="1"/>
          </p:cNvGraphicFramePr>
          <p:nvPr>
            <p:extLst>
              <p:ext uri="{D42A27DB-BD31-4B8C-83A1-F6EECF244321}">
                <p14:modId xmlns:p14="http://schemas.microsoft.com/office/powerpoint/2010/main" val="2924616551"/>
              </p:ext>
            </p:extLst>
          </p:nvPr>
        </p:nvGraphicFramePr>
        <p:xfrm>
          <a:off x="5645471" y="3079111"/>
          <a:ext cx="1432236" cy="1251672"/>
        </p:xfrm>
        <a:graphic>
          <a:graphicData uri="http://schemas.openxmlformats.org/drawingml/2006/table">
            <a:tbl>
              <a:tblPr firstRow="1" bandRow="1">
                <a:tableStyleId>{5C22544A-7EE6-4342-B048-85BDC9FD1C3A}</a:tableStyleId>
              </a:tblPr>
              <a:tblGrid>
                <a:gridCol w="477412">
                  <a:extLst>
                    <a:ext uri="{9D8B030D-6E8A-4147-A177-3AD203B41FA5}">
                      <a16:colId xmlns:a16="http://schemas.microsoft.com/office/drawing/2014/main" val="1585296286"/>
                    </a:ext>
                  </a:extLst>
                </a:gridCol>
                <a:gridCol w="477412">
                  <a:extLst>
                    <a:ext uri="{9D8B030D-6E8A-4147-A177-3AD203B41FA5}">
                      <a16:colId xmlns:a16="http://schemas.microsoft.com/office/drawing/2014/main" val="2065212401"/>
                    </a:ext>
                  </a:extLst>
                </a:gridCol>
                <a:gridCol w="477412">
                  <a:extLst>
                    <a:ext uri="{9D8B030D-6E8A-4147-A177-3AD203B41FA5}">
                      <a16:colId xmlns:a16="http://schemas.microsoft.com/office/drawing/2014/main" val="133773415"/>
                    </a:ext>
                  </a:extLst>
                </a:gridCol>
              </a:tblGrid>
              <a:tr h="417224">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728250555"/>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857844977"/>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162201197"/>
                  </a:ext>
                </a:extLst>
              </a:tr>
            </a:tbl>
          </a:graphicData>
        </a:graphic>
      </p:graphicFrame>
      <p:graphicFrame>
        <p:nvGraphicFramePr>
          <p:cNvPr id="12" name="Table 11">
            <a:extLst>
              <a:ext uri="{FF2B5EF4-FFF2-40B4-BE49-F238E27FC236}">
                <a16:creationId xmlns:a16="http://schemas.microsoft.com/office/drawing/2014/main" id="{811FE6A5-D8C1-D744-D851-14FD6D24E9EA}"/>
              </a:ext>
            </a:extLst>
          </p:cNvPr>
          <p:cNvGraphicFramePr>
            <a:graphicFrameLocks noGrp="1"/>
          </p:cNvGraphicFramePr>
          <p:nvPr>
            <p:extLst>
              <p:ext uri="{D42A27DB-BD31-4B8C-83A1-F6EECF244321}">
                <p14:modId xmlns:p14="http://schemas.microsoft.com/office/powerpoint/2010/main" val="3033228570"/>
              </p:ext>
            </p:extLst>
          </p:nvPr>
        </p:nvGraphicFramePr>
        <p:xfrm>
          <a:off x="5854625" y="3209856"/>
          <a:ext cx="1432236" cy="1251672"/>
        </p:xfrm>
        <a:graphic>
          <a:graphicData uri="http://schemas.openxmlformats.org/drawingml/2006/table">
            <a:tbl>
              <a:tblPr firstRow="1" bandRow="1">
                <a:tableStyleId>{5C22544A-7EE6-4342-B048-85BDC9FD1C3A}</a:tableStyleId>
              </a:tblPr>
              <a:tblGrid>
                <a:gridCol w="477412">
                  <a:extLst>
                    <a:ext uri="{9D8B030D-6E8A-4147-A177-3AD203B41FA5}">
                      <a16:colId xmlns:a16="http://schemas.microsoft.com/office/drawing/2014/main" val="1585296286"/>
                    </a:ext>
                  </a:extLst>
                </a:gridCol>
                <a:gridCol w="477412">
                  <a:extLst>
                    <a:ext uri="{9D8B030D-6E8A-4147-A177-3AD203B41FA5}">
                      <a16:colId xmlns:a16="http://schemas.microsoft.com/office/drawing/2014/main" val="2065212401"/>
                    </a:ext>
                  </a:extLst>
                </a:gridCol>
                <a:gridCol w="477412">
                  <a:extLst>
                    <a:ext uri="{9D8B030D-6E8A-4147-A177-3AD203B41FA5}">
                      <a16:colId xmlns:a16="http://schemas.microsoft.com/office/drawing/2014/main" val="133773415"/>
                    </a:ext>
                  </a:extLst>
                </a:gridCol>
              </a:tblGrid>
              <a:tr h="417224">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728250555"/>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857844977"/>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162201197"/>
                  </a:ext>
                </a:extLst>
              </a:tr>
            </a:tbl>
          </a:graphicData>
        </a:graphic>
      </p:graphicFrame>
      <p:graphicFrame>
        <p:nvGraphicFramePr>
          <p:cNvPr id="13" name="Table 12">
            <a:extLst>
              <a:ext uri="{FF2B5EF4-FFF2-40B4-BE49-F238E27FC236}">
                <a16:creationId xmlns:a16="http://schemas.microsoft.com/office/drawing/2014/main" id="{F8A57135-EE1C-7C7B-0D80-685BE78A0875}"/>
              </a:ext>
            </a:extLst>
          </p:cNvPr>
          <p:cNvGraphicFramePr>
            <a:graphicFrameLocks noGrp="1"/>
          </p:cNvGraphicFramePr>
          <p:nvPr>
            <p:extLst>
              <p:ext uri="{D42A27DB-BD31-4B8C-83A1-F6EECF244321}">
                <p14:modId xmlns:p14="http://schemas.microsoft.com/office/powerpoint/2010/main" val="395778004"/>
              </p:ext>
            </p:extLst>
          </p:nvPr>
        </p:nvGraphicFramePr>
        <p:xfrm>
          <a:off x="6063779" y="3379046"/>
          <a:ext cx="1432236" cy="1251672"/>
        </p:xfrm>
        <a:graphic>
          <a:graphicData uri="http://schemas.openxmlformats.org/drawingml/2006/table">
            <a:tbl>
              <a:tblPr firstRow="1" bandRow="1">
                <a:tableStyleId>{5C22544A-7EE6-4342-B048-85BDC9FD1C3A}</a:tableStyleId>
              </a:tblPr>
              <a:tblGrid>
                <a:gridCol w="477412">
                  <a:extLst>
                    <a:ext uri="{9D8B030D-6E8A-4147-A177-3AD203B41FA5}">
                      <a16:colId xmlns:a16="http://schemas.microsoft.com/office/drawing/2014/main" val="1585296286"/>
                    </a:ext>
                  </a:extLst>
                </a:gridCol>
                <a:gridCol w="477412">
                  <a:extLst>
                    <a:ext uri="{9D8B030D-6E8A-4147-A177-3AD203B41FA5}">
                      <a16:colId xmlns:a16="http://schemas.microsoft.com/office/drawing/2014/main" val="2065212401"/>
                    </a:ext>
                  </a:extLst>
                </a:gridCol>
                <a:gridCol w="477412">
                  <a:extLst>
                    <a:ext uri="{9D8B030D-6E8A-4147-A177-3AD203B41FA5}">
                      <a16:colId xmlns:a16="http://schemas.microsoft.com/office/drawing/2014/main" val="133773415"/>
                    </a:ext>
                  </a:extLst>
                </a:gridCol>
              </a:tblGrid>
              <a:tr h="417224">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728250555"/>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857844977"/>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162201197"/>
                  </a:ext>
                </a:extLst>
              </a:tr>
            </a:tbl>
          </a:graphicData>
        </a:graphic>
      </p:graphicFrame>
      <p:sp>
        <p:nvSpPr>
          <p:cNvPr id="14" name="TextBox 13">
            <a:extLst>
              <a:ext uri="{FF2B5EF4-FFF2-40B4-BE49-F238E27FC236}">
                <a16:creationId xmlns:a16="http://schemas.microsoft.com/office/drawing/2014/main" id="{6631A493-5C21-73EF-305A-EA8EC9BB74C4}"/>
              </a:ext>
            </a:extLst>
          </p:cNvPr>
          <p:cNvSpPr txBox="1"/>
          <p:nvPr/>
        </p:nvSpPr>
        <p:spPr>
          <a:xfrm>
            <a:off x="6935189" y="5784297"/>
            <a:ext cx="918971" cy="276449"/>
          </a:xfrm>
          <a:prstGeom prst="rect">
            <a:avLst/>
          </a:prstGeom>
          <a:noFill/>
        </p:spPr>
        <p:txBody>
          <a:bodyPr wrap="none" rtlCol="0">
            <a:noAutofit/>
          </a:bodyPr>
          <a:lstStyle/>
          <a:p>
            <a:pPr algn="ctr"/>
            <a:r>
              <a:rPr lang="en-US" sz="1600" b="1" dirty="0"/>
              <a:t>Feature Maps</a:t>
            </a:r>
          </a:p>
        </p:txBody>
      </p:sp>
      <p:graphicFrame>
        <p:nvGraphicFramePr>
          <p:cNvPr id="15" name="Table 14">
            <a:extLst>
              <a:ext uri="{FF2B5EF4-FFF2-40B4-BE49-F238E27FC236}">
                <a16:creationId xmlns:a16="http://schemas.microsoft.com/office/drawing/2014/main" id="{631262CE-FC44-59A9-52EE-CBE4D05A9A30}"/>
              </a:ext>
            </a:extLst>
          </p:cNvPr>
          <p:cNvGraphicFramePr>
            <a:graphicFrameLocks noGrp="1"/>
          </p:cNvGraphicFramePr>
          <p:nvPr>
            <p:extLst>
              <p:ext uri="{D42A27DB-BD31-4B8C-83A1-F6EECF244321}">
                <p14:modId xmlns:p14="http://schemas.microsoft.com/office/powerpoint/2010/main" val="37288199"/>
              </p:ext>
            </p:extLst>
          </p:nvPr>
        </p:nvGraphicFramePr>
        <p:xfrm>
          <a:off x="576521" y="3350105"/>
          <a:ext cx="1828800" cy="184712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32906005"/>
                    </a:ext>
                  </a:extLst>
                </a:gridCol>
                <a:gridCol w="457200">
                  <a:extLst>
                    <a:ext uri="{9D8B030D-6E8A-4147-A177-3AD203B41FA5}">
                      <a16:colId xmlns:a16="http://schemas.microsoft.com/office/drawing/2014/main" val="911504954"/>
                    </a:ext>
                  </a:extLst>
                </a:gridCol>
                <a:gridCol w="457200">
                  <a:extLst>
                    <a:ext uri="{9D8B030D-6E8A-4147-A177-3AD203B41FA5}">
                      <a16:colId xmlns:a16="http://schemas.microsoft.com/office/drawing/2014/main" val="1885487116"/>
                    </a:ext>
                  </a:extLst>
                </a:gridCol>
                <a:gridCol w="457200">
                  <a:extLst>
                    <a:ext uri="{9D8B030D-6E8A-4147-A177-3AD203B41FA5}">
                      <a16:colId xmlns:a16="http://schemas.microsoft.com/office/drawing/2014/main" val="3533732275"/>
                    </a:ext>
                  </a:extLst>
                </a:gridCol>
              </a:tblGrid>
              <a:tr h="461782">
                <a:tc>
                  <a:txBody>
                    <a:bodyPr/>
                    <a:lstStyle/>
                    <a:p>
                      <a:r>
                        <a:rPr lang="en-US" dirty="0"/>
                        <a:t>4</a:t>
                      </a:r>
                    </a:p>
                  </a:txBody>
                  <a:tcPr/>
                </a:tc>
                <a:tc>
                  <a:txBody>
                    <a:bodyPr/>
                    <a:lstStyle/>
                    <a:p>
                      <a:r>
                        <a:rPr lang="en-US" dirty="0"/>
                        <a:t>3</a:t>
                      </a:r>
                    </a:p>
                  </a:txBody>
                  <a:tcPr/>
                </a:tc>
                <a:tc>
                  <a:txBody>
                    <a:bodyPr/>
                    <a:lstStyle/>
                    <a:p>
                      <a:r>
                        <a:rPr lang="en-US" dirty="0"/>
                        <a:t>7</a:t>
                      </a:r>
                    </a:p>
                  </a:txBody>
                  <a:tcPr/>
                </a:tc>
                <a:tc>
                  <a:txBody>
                    <a:bodyPr/>
                    <a:lstStyle/>
                    <a:p>
                      <a:r>
                        <a:rPr lang="en-US" dirty="0"/>
                        <a:t>1</a:t>
                      </a:r>
                    </a:p>
                  </a:txBody>
                  <a:tcPr/>
                </a:tc>
                <a:extLst>
                  <a:ext uri="{0D108BD9-81ED-4DB2-BD59-A6C34878D82A}">
                    <a16:rowId xmlns:a16="http://schemas.microsoft.com/office/drawing/2014/main" val="2379553757"/>
                  </a:ext>
                </a:extLst>
              </a:tr>
              <a:tr h="461782">
                <a:tc>
                  <a:txBody>
                    <a:bodyPr/>
                    <a:lstStyle/>
                    <a:p>
                      <a:r>
                        <a:rPr lang="en-US" dirty="0"/>
                        <a:t>8</a:t>
                      </a:r>
                    </a:p>
                  </a:txBody>
                  <a:tcPr/>
                </a:tc>
                <a:tc>
                  <a:txBody>
                    <a:bodyPr/>
                    <a:lstStyle/>
                    <a:p>
                      <a:r>
                        <a:rPr lang="en-US" dirty="0"/>
                        <a:t>5</a:t>
                      </a:r>
                    </a:p>
                  </a:txBody>
                  <a:tcPr/>
                </a:tc>
                <a:tc>
                  <a:txBody>
                    <a:bodyPr/>
                    <a:lstStyle/>
                    <a:p>
                      <a:r>
                        <a:rPr lang="en-US" dirty="0"/>
                        <a:t>6</a:t>
                      </a:r>
                    </a:p>
                  </a:txBody>
                  <a:tcPr/>
                </a:tc>
                <a:tc>
                  <a:txBody>
                    <a:bodyPr/>
                    <a:lstStyle/>
                    <a:p>
                      <a:r>
                        <a:rPr lang="en-US" dirty="0"/>
                        <a:t>4</a:t>
                      </a:r>
                    </a:p>
                  </a:txBody>
                  <a:tcPr/>
                </a:tc>
                <a:extLst>
                  <a:ext uri="{0D108BD9-81ED-4DB2-BD59-A6C34878D82A}">
                    <a16:rowId xmlns:a16="http://schemas.microsoft.com/office/drawing/2014/main" val="2956153005"/>
                  </a:ext>
                </a:extLst>
              </a:tr>
              <a:tr h="461782">
                <a:tc>
                  <a:txBody>
                    <a:bodyPr/>
                    <a:lstStyle/>
                    <a:p>
                      <a:r>
                        <a:rPr lang="en-US" dirty="0"/>
                        <a:t>8</a:t>
                      </a:r>
                    </a:p>
                  </a:txBody>
                  <a:tcPr/>
                </a:tc>
                <a:tc>
                  <a:txBody>
                    <a:bodyPr/>
                    <a:lstStyle/>
                    <a:p>
                      <a:r>
                        <a:rPr lang="en-US" dirty="0"/>
                        <a:t>4</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2895086033"/>
                  </a:ext>
                </a:extLst>
              </a:tr>
              <a:tr h="461782">
                <a:tc>
                  <a:txBody>
                    <a:bodyPr/>
                    <a:lstStyle/>
                    <a:p>
                      <a:r>
                        <a:rPr lang="en-US" dirty="0"/>
                        <a:t>3</a:t>
                      </a:r>
                    </a:p>
                  </a:txBody>
                  <a:tcPr/>
                </a:tc>
                <a:tc>
                  <a:txBody>
                    <a:bodyPr/>
                    <a:lstStyle/>
                    <a:p>
                      <a:r>
                        <a:rPr lang="en-US" dirty="0"/>
                        <a:t>4</a:t>
                      </a:r>
                    </a:p>
                  </a:txBody>
                  <a:tcPr/>
                </a:tc>
                <a:tc>
                  <a:txBody>
                    <a:bodyPr/>
                    <a:lstStyle/>
                    <a:p>
                      <a:r>
                        <a:rPr lang="en-US" dirty="0"/>
                        <a:t>7</a:t>
                      </a:r>
                    </a:p>
                  </a:txBody>
                  <a:tcPr/>
                </a:tc>
                <a:tc>
                  <a:txBody>
                    <a:bodyPr/>
                    <a:lstStyle/>
                    <a:p>
                      <a:r>
                        <a:rPr lang="en-US" dirty="0"/>
                        <a:t>3</a:t>
                      </a:r>
                    </a:p>
                  </a:txBody>
                  <a:tcPr/>
                </a:tc>
                <a:extLst>
                  <a:ext uri="{0D108BD9-81ED-4DB2-BD59-A6C34878D82A}">
                    <a16:rowId xmlns:a16="http://schemas.microsoft.com/office/drawing/2014/main" val="3601021914"/>
                  </a:ext>
                </a:extLst>
              </a:tr>
            </a:tbl>
          </a:graphicData>
        </a:graphic>
      </p:graphicFrame>
      <p:graphicFrame>
        <p:nvGraphicFramePr>
          <p:cNvPr id="16" name="Table 15">
            <a:extLst>
              <a:ext uri="{FF2B5EF4-FFF2-40B4-BE49-F238E27FC236}">
                <a16:creationId xmlns:a16="http://schemas.microsoft.com/office/drawing/2014/main" id="{4E4D4486-D3F3-18FF-937B-C606FAC13D41}"/>
              </a:ext>
            </a:extLst>
          </p:cNvPr>
          <p:cNvGraphicFramePr>
            <a:graphicFrameLocks noGrp="1"/>
          </p:cNvGraphicFramePr>
          <p:nvPr>
            <p:extLst>
              <p:ext uri="{D42A27DB-BD31-4B8C-83A1-F6EECF244321}">
                <p14:modId xmlns:p14="http://schemas.microsoft.com/office/powerpoint/2010/main" val="645046252"/>
              </p:ext>
            </p:extLst>
          </p:nvPr>
        </p:nvGraphicFramePr>
        <p:xfrm>
          <a:off x="725512" y="3537964"/>
          <a:ext cx="1828800" cy="184712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32906005"/>
                    </a:ext>
                  </a:extLst>
                </a:gridCol>
                <a:gridCol w="457200">
                  <a:extLst>
                    <a:ext uri="{9D8B030D-6E8A-4147-A177-3AD203B41FA5}">
                      <a16:colId xmlns:a16="http://schemas.microsoft.com/office/drawing/2014/main" val="911504954"/>
                    </a:ext>
                  </a:extLst>
                </a:gridCol>
                <a:gridCol w="457200">
                  <a:extLst>
                    <a:ext uri="{9D8B030D-6E8A-4147-A177-3AD203B41FA5}">
                      <a16:colId xmlns:a16="http://schemas.microsoft.com/office/drawing/2014/main" val="1885487116"/>
                    </a:ext>
                  </a:extLst>
                </a:gridCol>
                <a:gridCol w="457200">
                  <a:extLst>
                    <a:ext uri="{9D8B030D-6E8A-4147-A177-3AD203B41FA5}">
                      <a16:colId xmlns:a16="http://schemas.microsoft.com/office/drawing/2014/main" val="3533732275"/>
                    </a:ext>
                  </a:extLst>
                </a:gridCol>
              </a:tblGrid>
              <a:tr h="461782">
                <a:tc>
                  <a:txBody>
                    <a:bodyPr/>
                    <a:lstStyle/>
                    <a:p>
                      <a:r>
                        <a:rPr lang="en-US" dirty="0"/>
                        <a:t>4</a:t>
                      </a:r>
                    </a:p>
                  </a:txBody>
                  <a:tcPr/>
                </a:tc>
                <a:tc>
                  <a:txBody>
                    <a:bodyPr/>
                    <a:lstStyle/>
                    <a:p>
                      <a:r>
                        <a:rPr lang="en-US" dirty="0"/>
                        <a:t>3</a:t>
                      </a:r>
                    </a:p>
                  </a:txBody>
                  <a:tcPr/>
                </a:tc>
                <a:tc>
                  <a:txBody>
                    <a:bodyPr/>
                    <a:lstStyle/>
                    <a:p>
                      <a:r>
                        <a:rPr lang="en-US" dirty="0"/>
                        <a:t>7</a:t>
                      </a:r>
                    </a:p>
                  </a:txBody>
                  <a:tcPr/>
                </a:tc>
                <a:tc>
                  <a:txBody>
                    <a:bodyPr/>
                    <a:lstStyle/>
                    <a:p>
                      <a:r>
                        <a:rPr lang="en-US" dirty="0"/>
                        <a:t>1</a:t>
                      </a:r>
                    </a:p>
                  </a:txBody>
                  <a:tcPr/>
                </a:tc>
                <a:extLst>
                  <a:ext uri="{0D108BD9-81ED-4DB2-BD59-A6C34878D82A}">
                    <a16:rowId xmlns:a16="http://schemas.microsoft.com/office/drawing/2014/main" val="2379553757"/>
                  </a:ext>
                </a:extLst>
              </a:tr>
              <a:tr h="461782">
                <a:tc>
                  <a:txBody>
                    <a:bodyPr/>
                    <a:lstStyle/>
                    <a:p>
                      <a:r>
                        <a:rPr lang="en-US" dirty="0"/>
                        <a:t>8</a:t>
                      </a:r>
                    </a:p>
                  </a:txBody>
                  <a:tcPr/>
                </a:tc>
                <a:tc>
                  <a:txBody>
                    <a:bodyPr/>
                    <a:lstStyle/>
                    <a:p>
                      <a:r>
                        <a:rPr lang="en-US" dirty="0"/>
                        <a:t>5</a:t>
                      </a:r>
                    </a:p>
                  </a:txBody>
                  <a:tcPr/>
                </a:tc>
                <a:tc>
                  <a:txBody>
                    <a:bodyPr/>
                    <a:lstStyle/>
                    <a:p>
                      <a:r>
                        <a:rPr lang="en-US" dirty="0"/>
                        <a:t>6</a:t>
                      </a:r>
                    </a:p>
                  </a:txBody>
                  <a:tcPr/>
                </a:tc>
                <a:tc>
                  <a:txBody>
                    <a:bodyPr/>
                    <a:lstStyle/>
                    <a:p>
                      <a:r>
                        <a:rPr lang="en-US" dirty="0"/>
                        <a:t>4</a:t>
                      </a:r>
                    </a:p>
                  </a:txBody>
                  <a:tcPr/>
                </a:tc>
                <a:extLst>
                  <a:ext uri="{0D108BD9-81ED-4DB2-BD59-A6C34878D82A}">
                    <a16:rowId xmlns:a16="http://schemas.microsoft.com/office/drawing/2014/main" val="2956153005"/>
                  </a:ext>
                </a:extLst>
              </a:tr>
              <a:tr h="461782">
                <a:tc>
                  <a:txBody>
                    <a:bodyPr/>
                    <a:lstStyle/>
                    <a:p>
                      <a:r>
                        <a:rPr lang="en-US" dirty="0"/>
                        <a:t>8</a:t>
                      </a:r>
                    </a:p>
                  </a:txBody>
                  <a:tcPr/>
                </a:tc>
                <a:tc>
                  <a:txBody>
                    <a:bodyPr/>
                    <a:lstStyle/>
                    <a:p>
                      <a:r>
                        <a:rPr lang="en-US" dirty="0"/>
                        <a:t>4</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2895086033"/>
                  </a:ext>
                </a:extLst>
              </a:tr>
              <a:tr h="461782">
                <a:tc>
                  <a:txBody>
                    <a:bodyPr/>
                    <a:lstStyle/>
                    <a:p>
                      <a:r>
                        <a:rPr lang="en-US" dirty="0"/>
                        <a:t>3</a:t>
                      </a:r>
                    </a:p>
                  </a:txBody>
                  <a:tcPr/>
                </a:tc>
                <a:tc>
                  <a:txBody>
                    <a:bodyPr/>
                    <a:lstStyle/>
                    <a:p>
                      <a:r>
                        <a:rPr lang="en-US" dirty="0"/>
                        <a:t>4</a:t>
                      </a:r>
                    </a:p>
                  </a:txBody>
                  <a:tcPr/>
                </a:tc>
                <a:tc>
                  <a:txBody>
                    <a:bodyPr/>
                    <a:lstStyle/>
                    <a:p>
                      <a:r>
                        <a:rPr lang="en-US" dirty="0"/>
                        <a:t>7</a:t>
                      </a:r>
                    </a:p>
                  </a:txBody>
                  <a:tcPr/>
                </a:tc>
                <a:tc>
                  <a:txBody>
                    <a:bodyPr/>
                    <a:lstStyle/>
                    <a:p>
                      <a:r>
                        <a:rPr lang="en-US" dirty="0"/>
                        <a:t>3</a:t>
                      </a:r>
                    </a:p>
                  </a:txBody>
                  <a:tcPr/>
                </a:tc>
                <a:extLst>
                  <a:ext uri="{0D108BD9-81ED-4DB2-BD59-A6C34878D82A}">
                    <a16:rowId xmlns:a16="http://schemas.microsoft.com/office/drawing/2014/main" val="3601021914"/>
                  </a:ext>
                </a:extLst>
              </a:tr>
            </a:tbl>
          </a:graphicData>
        </a:graphic>
      </p:graphicFrame>
      <p:graphicFrame>
        <p:nvGraphicFramePr>
          <p:cNvPr id="17" name="Table 16">
            <a:extLst>
              <a:ext uri="{FF2B5EF4-FFF2-40B4-BE49-F238E27FC236}">
                <a16:creationId xmlns:a16="http://schemas.microsoft.com/office/drawing/2014/main" id="{599725AD-9516-0046-C9D8-61B302E6C438}"/>
              </a:ext>
            </a:extLst>
          </p:cNvPr>
          <p:cNvGraphicFramePr>
            <a:graphicFrameLocks noGrp="1"/>
          </p:cNvGraphicFramePr>
          <p:nvPr>
            <p:extLst>
              <p:ext uri="{D42A27DB-BD31-4B8C-83A1-F6EECF244321}">
                <p14:modId xmlns:p14="http://schemas.microsoft.com/office/powerpoint/2010/main" val="1943597108"/>
              </p:ext>
            </p:extLst>
          </p:nvPr>
        </p:nvGraphicFramePr>
        <p:xfrm>
          <a:off x="3550731" y="3862919"/>
          <a:ext cx="1128392" cy="757738"/>
        </p:xfrm>
        <a:graphic>
          <a:graphicData uri="http://schemas.openxmlformats.org/drawingml/2006/table">
            <a:tbl>
              <a:tblPr firstRow="1" bandRow="1">
                <a:tableStyleId>{5C22544A-7EE6-4342-B048-85BDC9FD1C3A}</a:tableStyleId>
              </a:tblPr>
              <a:tblGrid>
                <a:gridCol w="564196">
                  <a:extLst>
                    <a:ext uri="{9D8B030D-6E8A-4147-A177-3AD203B41FA5}">
                      <a16:colId xmlns:a16="http://schemas.microsoft.com/office/drawing/2014/main" val="2796987728"/>
                    </a:ext>
                  </a:extLst>
                </a:gridCol>
                <a:gridCol w="564196">
                  <a:extLst>
                    <a:ext uri="{9D8B030D-6E8A-4147-A177-3AD203B41FA5}">
                      <a16:colId xmlns:a16="http://schemas.microsoft.com/office/drawing/2014/main" val="3294033701"/>
                    </a:ext>
                  </a:extLst>
                </a:gridCol>
              </a:tblGrid>
              <a:tr h="378869">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272877538"/>
                  </a:ext>
                </a:extLst>
              </a:tr>
              <a:tr h="378869">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3663875481"/>
                  </a:ext>
                </a:extLst>
              </a:tr>
            </a:tbl>
          </a:graphicData>
        </a:graphic>
      </p:graphicFrame>
      <p:graphicFrame>
        <p:nvGraphicFramePr>
          <p:cNvPr id="18" name="Table 17">
            <a:extLst>
              <a:ext uri="{FF2B5EF4-FFF2-40B4-BE49-F238E27FC236}">
                <a16:creationId xmlns:a16="http://schemas.microsoft.com/office/drawing/2014/main" id="{5E67494A-9A39-A5F4-0436-B551B5F996A7}"/>
              </a:ext>
            </a:extLst>
          </p:cNvPr>
          <p:cNvGraphicFramePr>
            <a:graphicFrameLocks noGrp="1"/>
          </p:cNvGraphicFramePr>
          <p:nvPr>
            <p:extLst>
              <p:ext uri="{D42A27DB-BD31-4B8C-83A1-F6EECF244321}">
                <p14:modId xmlns:p14="http://schemas.microsoft.com/office/powerpoint/2010/main" val="1628174844"/>
              </p:ext>
            </p:extLst>
          </p:nvPr>
        </p:nvGraphicFramePr>
        <p:xfrm>
          <a:off x="3759885" y="4008910"/>
          <a:ext cx="1128392" cy="757738"/>
        </p:xfrm>
        <a:graphic>
          <a:graphicData uri="http://schemas.openxmlformats.org/drawingml/2006/table">
            <a:tbl>
              <a:tblPr firstRow="1" bandRow="1">
                <a:tableStyleId>{5C22544A-7EE6-4342-B048-85BDC9FD1C3A}</a:tableStyleId>
              </a:tblPr>
              <a:tblGrid>
                <a:gridCol w="564196">
                  <a:extLst>
                    <a:ext uri="{9D8B030D-6E8A-4147-A177-3AD203B41FA5}">
                      <a16:colId xmlns:a16="http://schemas.microsoft.com/office/drawing/2014/main" val="2796987728"/>
                    </a:ext>
                  </a:extLst>
                </a:gridCol>
                <a:gridCol w="564196">
                  <a:extLst>
                    <a:ext uri="{9D8B030D-6E8A-4147-A177-3AD203B41FA5}">
                      <a16:colId xmlns:a16="http://schemas.microsoft.com/office/drawing/2014/main" val="3294033701"/>
                    </a:ext>
                  </a:extLst>
                </a:gridCol>
              </a:tblGrid>
              <a:tr h="378869">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2272877538"/>
                  </a:ext>
                </a:extLst>
              </a:tr>
              <a:tr h="378869">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663875481"/>
                  </a:ext>
                </a:extLst>
              </a:tr>
            </a:tbl>
          </a:graphicData>
        </a:graphic>
      </p:graphicFrame>
      <p:graphicFrame>
        <p:nvGraphicFramePr>
          <p:cNvPr id="19" name="Table 18">
            <a:extLst>
              <a:ext uri="{FF2B5EF4-FFF2-40B4-BE49-F238E27FC236}">
                <a16:creationId xmlns:a16="http://schemas.microsoft.com/office/drawing/2014/main" id="{D2546F18-ACDA-EA13-31A2-A890EDFC7924}"/>
              </a:ext>
            </a:extLst>
          </p:cNvPr>
          <p:cNvGraphicFramePr>
            <a:graphicFrameLocks noGrp="1"/>
          </p:cNvGraphicFramePr>
          <p:nvPr>
            <p:extLst>
              <p:ext uri="{D42A27DB-BD31-4B8C-83A1-F6EECF244321}">
                <p14:modId xmlns:p14="http://schemas.microsoft.com/office/powerpoint/2010/main" val="554491345"/>
              </p:ext>
            </p:extLst>
          </p:nvPr>
        </p:nvGraphicFramePr>
        <p:xfrm>
          <a:off x="4035397" y="4150136"/>
          <a:ext cx="1128392" cy="757738"/>
        </p:xfrm>
        <a:graphic>
          <a:graphicData uri="http://schemas.openxmlformats.org/drawingml/2006/table">
            <a:tbl>
              <a:tblPr firstRow="1" bandRow="1">
                <a:tableStyleId>{5C22544A-7EE6-4342-B048-85BDC9FD1C3A}</a:tableStyleId>
              </a:tblPr>
              <a:tblGrid>
                <a:gridCol w="564196">
                  <a:extLst>
                    <a:ext uri="{9D8B030D-6E8A-4147-A177-3AD203B41FA5}">
                      <a16:colId xmlns:a16="http://schemas.microsoft.com/office/drawing/2014/main" val="2796987728"/>
                    </a:ext>
                  </a:extLst>
                </a:gridCol>
                <a:gridCol w="564196">
                  <a:extLst>
                    <a:ext uri="{9D8B030D-6E8A-4147-A177-3AD203B41FA5}">
                      <a16:colId xmlns:a16="http://schemas.microsoft.com/office/drawing/2014/main" val="3294033701"/>
                    </a:ext>
                  </a:extLst>
                </a:gridCol>
              </a:tblGrid>
              <a:tr h="378869">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72877538"/>
                  </a:ext>
                </a:extLst>
              </a:tr>
              <a:tr h="378869">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663875481"/>
                  </a:ext>
                </a:extLst>
              </a:tr>
            </a:tbl>
          </a:graphicData>
        </a:graphic>
      </p:graphicFrame>
      <p:graphicFrame>
        <p:nvGraphicFramePr>
          <p:cNvPr id="20" name="Table 19">
            <a:extLst>
              <a:ext uri="{FF2B5EF4-FFF2-40B4-BE49-F238E27FC236}">
                <a16:creationId xmlns:a16="http://schemas.microsoft.com/office/drawing/2014/main" id="{34FFEF8E-C585-C0FC-BE86-193402C830B4}"/>
              </a:ext>
            </a:extLst>
          </p:cNvPr>
          <p:cNvGraphicFramePr>
            <a:graphicFrameLocks noGrp="1"/>
          </p:cNvGraphicFramePr>
          <p:nvPr>
            <p:extLst>
              <p:ext uri="{D42A27DB-BD31-4B8C-83A1-F6EECF244321}">
                <p14:modId xmlns:p14="http://schemas.microsoft.com/office/powerpoint/2010/main" val="3885465417"/>
              </p:ext>
            </p:extLst>
          </p:nvPr>
        </p:nvGraphicFramePr>
        <p:xfrm>
          <a:off x="4175730" y="4315154"/>
          <a:ext cx="1128392" cy="757738"/>
        </p:xfrm>
        <a:graphic>
          <a:graphicData uri="http://schemas.openxmlformats.org/drawingml/2006/table">
            <a:tbl>
              <a:tblPr firstRow="1" bandRow="1">
                <a:tableStyleId>{5C22544A-7EE6-4342-B048-85BDC9FD1C3A}</a:tableStyleId>
              </a:tblPr>
              <a:tblGrid>
                <a:gridCol w="564196">
                  <a:extLst>
                    <a:ext uri="{9D8B030D-6E8A-4147-A177-3AD203B41FA5}">
                      <a16:colId xmlns:a16="http://schemas.microsoft.com/office/drawing/2014/main" val="2796987728"/>
                    </a:ext>
                  </a:extLst>
                </a:gridCol>
                <a:gridCol w="564196">
                  <a:extLst>
                    <a:ext uri="{9D8B030D-6E8A-4147-A177-3AD203B41FA5}">
                      <a16:colId xmlns:a16="http://schemas.microsoft.com/office/drawing/2014/main" val="3294033701"/>
                    </a:ext>
                  </a:extLst>
                </a:gridCol>
              </a:tblGrid>
              <a:tr h="378869">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272877538"/>
                  </a:ext>
                </a:extLst>
              </a:tr>
              <a:tr h="378869">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3663875481"/>
                  </a:ext>
                </a:extLst>
              </a:tr>
            </a:tbl>
          </a:graphicData>
        </a:graphic>
      </p:graphicFrame>
      <p:graphicFrame>
        <p:nvGraphicFramePr>
          <p:cNvPr id="21" name="Table 20">
            <a:extLst>
              <a:ext uri="{FF2B5EF4-FFF2-40B4-BE49-F238E27FC236}">
                <a16:creationId xmlns:a16="http://schemas.microsoft.com/office/drawing/2014/main" id="{F4C024B9-4504-251B-9656-38B286E02A5B}"/>
              </a:ext>
            </a:extLst>
          </p:cNvPr>
          <p:cNvGraphicFramePr>
            <a:graphicFrameLocks noGrp="1"/>
          </p:cNvGraphicFramePr>
          <p:nvPr>
            <p:extLst>
              <p:ext uri="{D42A27DB-BD31-4B8C-83A1-F6EECF244321}">
                <p14:modId xmlns:p14="http://schemas.microsoft.com/office/powerpoint/2010/main" val="1867442630"/>
              </p:ext>
            </p:extLst>
          </p:nvPr>
        </p:nvGraphicFramePr>
        <p:xfrm>
          <a:off x="4384884" y="4461145"/>
          <a:ext cx="1128392" cy="757738"/>
        </p:xfrm>
        <a:graphic>
          <a:graphicData uri="http://schemas.openxmlformats.org/drawingml/2006/table">
            <a:tbl>
              <a:tblPr firstRow="1" bandRow="1">
                <a:tableStyleId>{5C22544A-7EE6-4342-B048-85BDC9FD1C3A}</a:tableStyleId>
              </a:tblPr>
              <a:tblGrid>
                <a:gridCol w="564196">
                  <a:extLst>
                    <a:ext uri="{9D8B030D-6E8A-4147-A177-3AD203B41FA5}">
                      <a16:colId xmlns:a16="http://schemas.microsoft.com/office/drawing/2014/main" val="2796987728"/>
                    </a:ext>
                  </a:extLst>
                </a:gridCol>
                <a:gridCol w="564196">
                  <a:extLst>
                    <a:ext uri="{9D8B030D-6E8A-4147-A177-3AD203B41FA5}">
                      <a16:colId xmlns:a16="http://schemas.microsoft.com/office/drawing/2014/main" val="3294033701"/>
                    </a:ext>
                  </a:extLst>
                </a:gridCol>
              </a:tblGrid>
              <a:tr h="378869">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2272877538"/>
                  </a:ext>
                </a:extLst>
              </a:tr>
              <a:tr h="378869">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663875481"/>
                  </a:ext>
                </a:extLst>
              </a:tr>
            </a:tbl>
          </a:graphicData>
        </a:graphic>
      </p:graphicFrame>
      <p:graphicFrame>
        <p:nvGraphicFramePr>
          <p:cNvPr id="22" name="Table 21">
            <a:extLst>
              <a:ext uri="{FF2B5EF4-FFF2-40B4-BE49-F238E27FC236}">
                <a16:creationId xmlns:a16="http://schemas.microsoft.com/office/drawing/2014/main" id="{5F4767E1-2A93-F30A-3DE6-E17C8E8F3B34}"/>
              </a:ext>
            </a:extLst>
          </p:cNvPr>
          <p:cNvGraphicFramePr>
            <a:graphicFrameLocks noGrp="1"/>
          </p:cNvGraphicFramePr>
          <p:nvPr>
            <p:extLst>
              <p:ext uri="{D42A27DB-BD31-4B8C-83A1-F6EECF244321}">
                <p14:modId xmlns:p14="http://schemas.microsoft.com/office/powerpoint/2010/main" val="4037989247"/>
              </p:ext>
            </p:extLst>
          </p:nvPr>
        </p:nvGraphicFramePr>
        <p:xfrm>
          <a:off x="4660396" y="4602371"/>
          <a:ext cx="1128392" cy="757738"/>
        </p:xfrm>
        <a:graphic>
          <a:graphicData uri="http://schemas.openxmlformats.org/drawingml/2006/table">
            <a:tbl>
              <a:tblPr firstRow="1" bandRow="1">
                <a:tableStyleId>{5C22544A-7EE6-4342-B048-85BDC9FD1C3A}</a:tableStyleId>
              </a:tblPr>
              <a:tblGrid>
                <a:gridCol w="564196">
                  <a:extLst>
                    <a:ext uri="{9D8B030D-6E8A-4147-A177-3AD203B41FA5}">
                      <a16:colId xmlns:a16="http://schemas.microsoft.com/office/drawing/2014/main" val="2796987728"/>
                    </a:ext>
                  </a:extLst>
                </a:gridCol>
                <a:gridCol w="564196">
                  <a:extLst>
                    <a:ext uri="{9D8B030D-6E8A-4147-A177-3AD203B41FA5}">
                      <a16:colId xmlns:a16="http://schemas.microsoft.com/office/drawing/2014/main" val="3294033701"/>
                    </a:ext>
                  </a:extLst>
                </a:gridCol>
              </a:tblGrid>
              <a:tr h="378869">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72877538"/>
                  </a:ext>
                </a:extLst>
              </a:tr>
              <a:tr h="378869">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663875481"/>
                  </a:ext>
                </a:extLst>
              </a:tr>
            </a:tbl>
          </a:graphicData>
        </a:graphic>
      </p:graphicFrame>
      <p:graphicFrame>
        <p:nvGraphicFramePr>
          <p:cNvPr id="23" name="Table 22">
            <a:extLst>
              <a:ext uri="{FF2B5EF4-FFF2-40B4-BE49-F238E27FC236}">
                <a16:creationId xmlns:a16="http://schemas.microsoft.com/office/drawing/2014/main" id="{E44D7503-589E-9448-F56F-D80A9C132FB7}"/>
              </a:ext>
            </a:extLst>
          </p:cNvPr>
          <p:cNvGraphicFramePr>
            <a:graphicFrameLocks noGrp="1"/>
          </p:cNvGraphicFramePr>
          <p:nvPr>
            <p:extLst>
              <p:ext uri="{D42A27DB-BD31-4B8C-83A1-F6EECF244321}">
                <p14:modId xmlns:p14="http://schemas.microsoft.com/office/powerpoint/2010/main" val="3153207343"/>
              </p:ext>
            </p:extLst>
          </p:nvPr>
        </p:nvGraphicFramePr>
        <p:xfrm>
          <a:off x="6212770" y="3608268"/>
          <a:ext cx="1432236" cy="1251672"/>
        </p:xfrm>
        <a:graphic>
          <a:graphicData uri="http://schemas.openxmlformats.org/drawingml/2006/table">
            <a:tbl>
              <a:tblPr firstRow="1" bandRow="1">
                <a:tableStyleId>{5C22544A-7EE6-4342-B048-85BDC9FD1C3A}</a:tableStyleId>
              </a:tblPr>
              <a:tblGrid>
                <a:gridCol w="477412">
                  <a:extLst>
                    <a:ext uri="{9D8B030D-6E8A-4147-A177-3AD203B41FA5}">
                      <a16:colId xmlns:a16="http://schemas.microsoft.com/office/drawing/2014/main" val="1585296286"/>
                    </a:ext>
                  </a:extLst>
                </a:gridCol>
                <a:gridCol w="477412">
                  <a:extLst>
                    <a:ext uri="{9D8B030D-6E8A-4147-A177-3AD203B41FA5}">
                      <a16:colId xmlns:a16="http://schemas.microsoft.com/office/drawing/2014/main" val="2065212401"/>
                    </a:ext>
                  </a:extLst>
                </a:gridCol>
                <a:gridCol w="477412">
                  <a:extLst>
                    <a:ext uri="{9D8B030D-6E8A-4147-A177-3AD203B41FA5}">
                      <a16:colId xmlns:a16="http://schemas.microsoft.com/office/drawing/2014/main" val="133773415"/>
                    </a:ext>
                  </a:extLst>
                </a:gridCol>
              </a:tblGrid>
              <a:tr h="417224">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728250555"/>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857844977"/>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162201197"/>
                  </a:ext>
                </a:extLst>
              </a:tr>
            </a:tbl>
          </a:graphicData>
        </a:graphic>
      </p:graphicFrame>
      <p:graphicFrame>
        <p:nvGraphicFramePr>
          <p:cNvPr id="24" name="Table 23">
            <a:extLst>
              <a:ext uri="{FF2B5EF4-FFF2-40B4-BE49-F238E27FC236}">
                <a16:creationId xmlns:a16="http://schemas.microsoft.com/office/drawing/2014/main" id="{C245A505-E206-B007-C521-9720C3F5F8EA}"/>
              </a:ext>
            </a:extLst>
          </p:cNvPr>
          <p:cNvGraphicFramePr>
            <a:graphicFrameLocks noGrp="1"/>
          </p:cNvGraphicFramePr>
          <p:nvPr>
            <p:extLst>
              <p:ext uri="{D42A27DB-BD31-4B8C-83A1-F6EECF244321}">
                <p14:modId xmlns:p14="http://schemas.microsoft.com/office/powerpoint/2010/main" val="3992057595"/>
              </p:ext>
            </p:extLst>
          </p:nvPr>
        </p:nvGraphicFramePr>
        <p:xfrm>
          <a:off x="6421924" y="3739013"/>
          <a:ext cx="1432236" cy="1251672"/>
        </p:xfrm>
        <a:graphic>
          <a:graphicData uri="http://schemas.openxmlformats.org/drawingml/2006/table">
            <a:tbl>
              <a:tblPr firstRow="1" bandRow="1">
                <a:tableStyleId>{5C22544A-7EE6-4342-B048-85BDC9FD1C3A}</a:tableStyleId>
              </a:tblPr>
              <a:tblGrid>
                <a:gridCol w="477412">
                  <a:extLst>
                    <a:ext uri="{9D8B030D-6E8A-4147-A177-3AD203B41FA5}">
                      <a16:colId xmlns:a16="http://schemas.microsoft.com/office/drawing/2014/main" val="1585296286"/>
                    </a:ext>
                  </a:extLst>
                </a:gridCol>
                <a:gridCol w="477412">
                  <a:extLst>
                    <a:ext uri="{9D8B030D-6E8A-4147-A177-3AD203B41FA5}">
                      <a16:colId xmlns:a16="http://schemas.microsoft.com/office/drawing/2014/main" val="2065212401"/>
                    </a:ext>
                  </a:extLst>
                </a:gridCol>
                <a:gridCol w="477412">
                  <a:extLst>
                    <a:ext uri="{9D8B030D-6E8A-4147-A177-3AD203B41FA5}">
                      <a16:colId xmlns:a16="http://schemas.microsoft.com/office/drawing/2014/main" val="133773415"/>
                    </a:ext>
                  </a:extLst>
                </a:gridCol>
              </a:tblGrid>
              <a:tr h="417224">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728250555"/>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857844977"/>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162201197"/>
                  </a:ext>
                </a:extLst>
              </a:tr>
            </a:tbl>
          </a:graphicData>
        </a:graphic>
      </p:graphicFrame>
      <p:graphicFrame>
        <p:nvGraphicFramePr>
          <p:cNvPr id="25" name="Table 24">
            <a:extLst>
              <a:ext uri="{FF2B5EF4-FFF2-40B4-BE49-F238E27FC236}">
                <a16:creationId xmlns:a16="http://schemas.microsoft.com/office/drawing/2014/main" id="{0E27BC30-4CBD-E899-C7F0-BBAE73B8E42E}"/>
              </a:ext>
            </a:extLst>
          </p:cNvPr>
          <p:cNvGraphicFramePr>
            <a:graphicFrameLocks noGrp="1"/>
          </p:cNvGraphicFramePr>
          <p:nvPr>
            <p:extLst>
              <p:ext uri="{D42A27DB-BD31-4B8C-83A1-F6EECF244321}">
                <p14:modId xmlns:p14="http://schemas.microsoft.com/office/powerpoint/2010/main" val="383984160"/>
              </p:ext>
            </p:extLst>
          </p:nvPr>
        </p:nvGraphicFramePr>
        <p:xfrm>
          <a:off x="6631078" y="3908203"/>
          <a:ext cx="1432236" cy="1251672"/>
        </p:xfrm>
        <a:graphic>
          <a:graphicData uri="http://schemas.openxmlformats.org/drawingml/2006/table">
            <a:tbl>
              <a:tblPr firstRow="1" bandRow="1">
                <a:tableStyleId>{5C22544A-7EE6-4342-B048-85BDC9FD1C3A}</a:tableStyleId>
              </a:tblPr>
              <a:tblGrid>
                <a:gridCol w="477412">
                  <a:extLst>
                    <a:ext uri="{9D8B030D-6E8A-4147-A177-3AD203B41FA5}">
                      <a16:colId xmlns:a16="http://schemas.microsoft.com/office/drawing/2014/main" val="1585296286"/>
                    </a:ext>
                  </a:extLst>
                </a:gridCol>
                <a:gridCol w="477412">
                  <a:extLst>
                    <a:ext uri="{9D8B030D-6E8A-4147-A177-3AD203B41FA5}">
                      <a16:colId xmlns:a16="http://schemas.microsoft.com/office/drawing/2014/main" val="2065212401"/>
                    </a:ext>
                  </a:extLst>
                </a:gridCol>
                <a:gridCol w="477412">
                  <a:extLst>
                    <a:ext uri="{9D8B030D-6E8A-4147-A177-3AD203B41FA5}">
                      <a16:colId xmlns:a16="http://schemas.microsoft.com/office/drawing/2014/main" val="133773415"/>
                    </a:ext>
                  </a:extLst>
                </a:gridCol>
              </a:tblGrid>
              <a:tr h="417224">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728250555"/>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857844977"/>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162201197"/>
                  </a:ext>
                </a:extLst>
              </a:tr>
            </a:tbl>
          </a:graphicData>
        </a:graphic>
      </p:graphicFrame>
      <p:graphicFrame>
        <p:nvGraphicFramePr>
          <p:cNvPr id="26" name="Table 25">
            <a:extLst>
              <a:ext uri="{FF2B5EF4-FFF2-40B4-BE49-F238E27FC236}">
                <a16:creationId xmlns:a16="http://schemas.microsoft.com/office/drawing/2014/main" id="{A89F7B18-1034-6850-9A22-AD880E1C6DB2}"/>
              </a:ext>
            </a:extLst>
          </p:cNvPr>
          <p:cNvGraphicFramePr>
            <a:graphicFrameLocks noGrp="1"/>
          </p:cNvGraphicFramePr>
          <p:nvPr>
            <p:extLst>
              <p:ext uri="{D42A27DB-BD31-4B8C-83A1-F6EECF244321}">
                <p14:modId xmlns:p14="http://schemas.microsoft.com/office/powerpoint/2010/main" val="1981314687"/>
              </p:ext>
            </p:extLst>
          </p:nvPr>
        </p:nvGraphicFramePr>
        <p:xfrm>
          <a:off x="6750429" y="4163391"/>
          <a:ext cx="1432236" cy="1251672"/>
        </p:xfrm>
        <a:graphic>
          <a:graphicData uri="http://schemas.openxmlformats.org/drawingml/2006/table">
            <a:tbl>
              <a:tblPr firstRow="1" bandRow="1">
                <a:tableStyleId>{5C22544A-7EE6-4342-B048-85BDC9FD1C3A}</a:tableStyleId>
              </a:tblPr>
              <a:tblGrid>
                <a:gridCol w="477412">
                  <a:extLst>
                    <a:ext uri="{9D8B030D-6E8A-4147-A177-3AD203B41FA5}">
                      <a16:colId xmlns:a16="http://schemas.microsoft.com/office/drawing/2014/main" val="1585296286"/>
                    </a:ext>
                  </a:extLst>
                </a:gridCol>
                <a:gridCol w="477412">
                  <a:extLst>
                    <a:ext uri="{9D8B030D-6E8A-4147-A177-3AD203B41FA5}">
                      <a16:colId xmlns:a16="http://schemas.microsoft.com/office/drawing/2014/main" val="2065212401"/>
                    </a:ext>
                  </a:extLst>
                </a:gridCol>
                <a:gridCol w="477412">
                  <a:extLst>
                    <a:ext uri="{9D8B030D-6E8A-4147-A177-3AD203B41FA5}">
                      <a16:colId xmlns:a16="http://schemas.microsoft.com/office/drawing/2014/main" val="133773415"/>
                    </a:ext>
                  </a:extLst>
                </a:gridCol>
              </a:tblGrid>
              <a:tr h="417224">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728250555"/>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857844977"/>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162201197"/>
                  </a:ext>
                </a:extLst>
              </a:tr>
            </a:tbl>
          </a:graphicData>
        </a:graphic>
      </p:graphicFrame>
      <p:graphicFrame>
        <p:nvGraphicFramePr>
          <p:cNvPr id="27" name="Table 26">
            <a:extLst>
              <a:ext uri="{FF2B5EF4-FFF2-40B4-BE49-F238E27FC236}">
                <a16:creationId xmlns:a16="http://schemas.microsoft.com/office/drawing/2014/main" id="{A13DB378-5BA7-7F3B-D72E-BE7B9ECD4903}"/>
              </a:ext>
            </a:extLst>
          </p:cNvPr>
          <p:cNvGraphicFramePr>
            <a:graphicFrameLocks noGrp="1"/>
          </p:cNvGraphicFramePr>
          <p:nvPr>
            <p:extLst>
              <p:ext uri="{D42A27DB-BD31-4B8C-83A1-F6EECF244321}">
                <p14:modId xmlns:p14="http://schemas.microsoft.com/office/powerpoint/2010/main" val="1415485972"/>
              </p:ext>
            </p:extLst>
          </p:nvPr>
        </p:nvGraphicFramePr>
        <p:xfrm>
          <a:off x="6959583" y="4294136"/>
          <a:ext cx="1432236" cy="1251672"/>
        </p:xfrm>
        <a:graphic>
          <a:graphicData uri="http://schemas.openxmlformats.org/drawingml/2006/table">
            <a:tbl>
              <a:tblPr firstRow="1" bandRow="1">
                <a:tableStyleId>{5C22544A-7EE6-4342-B048-85BDC9FD1C3A}</a:tableStyleId>
              </a:tblPr>
              <a:tblGrid>
                <a:gridCol w="477412">
                  <a:extLst>
                    <a:ext uri="{9D8B030D-6E8A-4147-A177-3AD203B41FA5}">
                      <a16:colId xmlns:a16="http://schemas.microsoft.com/office/drawing/2014/main" val="1585296286"/>
                    </a:ext>
                  </a:extLst>
                </a:gridCol>
                <a:gridCol w="477412">
                  <a:extLst>
                    <a:ext uri="{9D8B030D-6E8A-4147-A177-3AD203B41FA5}">
                      <a16:colId xmlns:a16="http://schemas.microsoft.com/office/drawing/2014/main" val="2065212401"/>
                    </a:ext>
                  </a:extLst>
                </a:gridCol>
                <a:gridCol w="477412">
                  <a:extLst>
                    <a:ext uri="{9D8B030D-6E8A-4147-A177-3AD203B41FA5}">
                      <a16:colId xmlns:a16="http://schemas.microsoft.com/office/drawing/2014/main" val="133773415"/>
                    </a:ext>
                  </a:extLst>
                </a:gridCol>
              </a:tblGrid>
              <a:tr h="417224">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728250555"/>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857844977"/>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162201197"/>
                  </a:ext>
                </a:extLst>
              </a:tr>
            </a:tbl>
          </a:graphicData>
        </a:graphic>
      </p:graphicFrame>
      <p:graphicFrame>
        <p:nvGraphicFramePr>
          <p:cNvPr id="28" name="Table 27">
            <a:extLst>
              <a:ext uri="{FF2B5EF4-FFF2-40B4-BE49-F238E27FC236}">
                <a16:creationId xmlns:a16="http://schemas.microsoft.com/office/drawing/2014/main" id="{F7C2DDC9-F209-B337-FC8F-331794DED1CC}"/>
              </a:ext>
            </a:extLst>
          </p:cNvPr>
          <p:cNvGraphicFramePr>
            <a:graphicFrameLocks noGrp="1"/>
          </p:cNvGraphicFramePr>
          <p:nvPr>
            <p:extLst>
              <p:ext uri="{D42A27DB-BD31-4B8C-83A1-F6EECF244321}">
                <p14:modId xmlns:p14="http://schemas.microsoft.com/office/powerpoint/2010/main" val="3312563404"/>
              </p:ext>
            </p:extLst>
          </p:nvPr>
        </p:nvGraphicFramePr>
        <p:xfrm>
          <a:off x="7168737" y="4463326"/>
          <a:ext cx="1432236" cy="1251672"/>
        </p:xfrm>
        <a:graphic>
          <a:graphicData uri="http://schemas.openxmlformats.org/drawingml/2006/table">
            <a:tbl>
              <a:tblPr firstRow="1" bandRow="1">
                <a:tableStyleId>{5C22544A-7EE6-4342-B048-85BDC9FD1C3A}</a:tableStyleId>
              </a:tblPr>
              <a:tblGrid>
                <a:gridCol w="477412">
                  <a:extLst>
                    <a:ext uri="{9D8B030D-6E8A-4147-A177-3AD203B41FA5}">
                      <a16:colId xmlns:a16="http://schemas.microsoft.com/office/drawing/2014/main" val="1585296286"/>
                    </a:ext>
                  </a:extLst>
                </a:gridCol>
                <a:gridCol w="477412">
                  <a:extLst>
                    <a:ext uri="{9D8B030D-6E8A-4147-A177-3AD203B41FA5}">
                      <a16:colId xmlns:a16="http://schemas.microsoft.com/office/drawing/2014/main" val="2065212401"/>
                    </a:ext>
                  </a:extLst>
                </a:gridCol>
                <a:gridCol w="477412">
                  <a:extLst>
                    <a:ext uri="{9D8B030D-6E8A-4147-A177-3AD203B41FA5}">
                      <a16:colId xmlns:a16="http://schemas.microsoft.com/office/drawing/2014/main" val="133773415"/>
                    </a:ext>
                  </a:extLst>
                </a:gridCol>
              </a:tblGrid>
              <a:tr h="417224">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728250555"/>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857844977"/>
                  </a:ext>
                </a:extLst>
              </a:tr>
              <a:tr h="417224">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162201197"/>
                  </a:ext>
                </a:extLst>
              </a:tr>
            </a:tbl>
          </a:graphicData>
        </a:graphic>
      </p:graphicFrame>
    </p:spTree>
    <p:extLst>
      <p:ext uri="{BB962C8B-B14F-4D97-AF65-F5344CB8AC3E}">
        <p14:creationId xmlns:p14="http://schemas.microsoft.com/office/powerpoint/2010/main" val="680327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extLst>
    <a:ext uri="{05A4C25C-085E-4340-85A3-A5531E510DB2}">
      <thm15:themeFamily xmlns:thm15="http://schemas.microsoft.com/office/thememl/2012/main" name="WPI" id="{B0B12548-DAA8-5642-9A42-538A74540A84}" vid="{0F0B0552-B88C-6640-9318-D1C19E12F8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Template>
  <TotalTime>32901</TotalTime>
  <Words>3535</Words>
  <Application>Microsoft Macintosh PowerPoint</Application>
  <PresentationFormat>On-screen Show (4:3)</PresentationFormat>
  <Paragraphs>360</Paragraphs>
  <Slides>40</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-apple-system</vt:lpstr>
      <vt:lpstr>Arial</vt:lpstr>
      <vt:lpstr>Calibri</vt:lpstr>
      <vt:lpstr>Cambria Math</vt:lpstr>
      <vt:lpstr>Century Schoolbook</vt:lpstr>
      <vt:lpstr>Courier New</vt:lpstr>
      <vt:lpstr>inherit</vt:lpstr>
      <vt:lpstr>Roboto Slab</vt:lpstr>
      <vt:lpstr>Times New Roman</vt:lpstr>
      <vt:lpstr>Verdana</vt:lpstr>
      <vt:lpstr>Wingdings</vt:lpstr>
      <vt:lpstr>WPI</vt:lpstr>
      <vt:lpstr>CSP571 Data Preparation and Analysis</vt:lpstr>
      <vt:lpstr>Loss Landscapes</vt:lpstr>
      <vt:lpstr>Loss Landscapes</vt:lpstr>
      <vt:lpstr>Loss Landscapes</vt:lpstr>
      <vt:lpstr>Loss Landscapes</vt:lpstr>
      <vt:lpstr>Visualizing Weights</vt:lpstr>
      <vt:lpstr>Hidden Layers</vt:lpstr>
      <vt:lpstr>Challenges</vt:lpstr>
      <vt:lpstr>Simple Approach – Dimensionality Reduction</vt:lpstr>
      <vt:lpstr>NMF</vt:lpstr>
      <vt:lpstr>NMF</vt:lpstr>
      <vt:lpstr>NMF</vt:lpstr>
      <vt:lpstr>NMF</vt:lpstr>
      <vt:lpstr>NMF</vt:lpstr>
      <vt:lpstr>NMF</vt:lpstr>
      <vt:lpstr>Applying NMF to NN Weights</vt:lpstr>
      <vt:lpstr>Contextualizing Weights with Feature Visualization</vt:lpstr>
      <vt:lpstr>Contextualizing Weights with Feature Visualization</vt:lpstr>
      <vt:lpstr>Contextualizing Weights.  Small Multiples</vt:lpstr>
      <vt:lpstr>Contextualizing Weights.  Small Multiples</vt:lpstr>
      <vt:lpstr>Contextualizing Weights.  Spatial Position Weights</vt:lpstr>
      <vt:lpstr>Contextualizing Weights.  Weight Factors</vt:lpstr>
      <vt:lpstr>Contextualizing Weights.  Weight Factors</vt:lpstr>
      <vt:lpstr>Contextualizing Weights.  Indirect Interactions</vt:lpstr>
      <vt:lpstr>Saliency Maps</vt:lpstr>
      <vt:lpstr>Saliency Maps</vt:lpstr>
      <vt:lpstr>Gradient Based Backpropagation</vt:lpstr>
      <vt:lpstr>Gradient Based Backpropagation</vt:lpstr>
      <vt:lpstr>Gradient Based Backpropagation</vt:lpstr>
      <vt:lpstr>Class Activation Mapping (CAM)</vt:lpstr>
      <vt:lpstr>Class Activation Mapping (CAM)</vt:lpstr>
      <vt:lpstr>Class Activation Mapping (CAM)</vt:lpstr>
      <vt:lpstr>Class Activation Mapping (CAM)</vt:lpstr>
      <vt:lpstr>Class Activation Mapping (CAM)</vt:lpstr>
      <vt:lpstr>Class Activation Mapping (CAM)</vt:lpstr>
      <vt:lpstr>Class Activation Mapping (CAM)</vt:lpstr>
      <vt:lpstr>Class Activation Mapping (CAM)</vt:lpstr>
      <vt:lpstr>Class Activation Mapping (CAM)</vt:lpstr>
      <vt:lpstr>Class Activation Mapping (CAM)</vt:lpstr>
      <vt:lpstr>Class Activation Mapping (CAM)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583 - Probabilistic Graphical Models</dc:title>
  <dc:creator>Mustafa</dc:creator>
  <cp:lastModifiedBy>Narykov, Oleksandr</cp:lastModifiedBy>
  <cp:revision>1336</cp:revision>
  <dcterms:created xsi:type="dcterms:W3CDTF">2011-08-15T21:03:01Z</dcterms:created>
  <dcterms:modified xsi:type="dcterms:W3CDTF">2024-10-28T13:58:39Z</dcterms:modified>
</cp:coreProperties>
</file>